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9" r:id="rId12"/>
    <p:sldId id="267" r:id="rId13"/>
    <p:sldId id="268" r:id="rId14"/>
    <p:sldId id="266" r:id="rId15"/>
  </p:sldIdLst>
  <p:sldSz cx="9144000" cy="5143500" type="screen16x9"/>
  <p:notesSz cx="6858000" cy="9144000"/>
  <p:embeddedFontLst>
    <p:embeddedFont>
      <p:font typeface="Roboto Mono" panose="00000009000000000000" pitchFamily="49" charset="0"/>
      <p:regular r:id="rId17"/>
      <p:bold r:id="rId18"/>
      <p:italic r:id="rId19"/>
      <p:boldItalic r:id="rId20"/>
    </p:embeddedFont>
    <p:embeddedFont>
      <p:font typeface="Roboto Mono Light" panose="00000009000000000000" pitchFamily="49" charset="0"/>
      <p:regular r:id="rId21"/>
      <p:bold r:id="rId22"/>
      <p:italic r:id="rId23"/>
      <p:boldItalic r:id="rId24"/>
    </p:embeddedFont>
    <p:embeddedFont>
      <p:font typeface="Roboto Mono Medium" panose="00000009000000000000" pitchFamily="49" charset="0"/>
      <p:regular r:id="rId25"/>
      <p:bold r:id="rId26"/>
      <p:italic r:id="rId27"/>
      <p:boldItalic r:id="rId28"/>
    </p:embeddedFont>
    <p:embeddedFont>
      <p:font typeface="Roboto Mono SemiBold" panose="020B0604020202020204" charset="0"/>
      <p:regular r:id="rId29"/>
      <p:bold r:id="rId30"/>
      <p:italic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241B6C3-F935-4D04-8267-7961AF23F0B6}" v="22" dt="2024-07-25T01:33:53.14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98" d="100"/>
          <a:sy n="198" d="100"/>
        </p:scale>
        <p:origin x="708" y="15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21" Type="http://schemas.openxmlformats.org/officeDocument/2006/relationships/font" Target="fonts/font5.fntdata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presProps" Target="presProps.xml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font" Target="fonts/font16.fntdata"/><Relationship Id="rId37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font" Target="fonts/font1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arge, Dominic" userId="088054a7-cd9a-44d3-bca7-3845f73b84f7" providerId="ADAL" clId="{6241B6C3-F935-4D04-8267-7961AF23F0B6}"/>
    <pc:docChg chg="undo custSel addSld delSld modSld modMainMaster">
      <pc:chgData name="Large, Dominic" userId="088054a7-cd9a-44d3-bca7-3845f73b84f7" providerId="ADAL" clId="{6241B6C3-F935-4D04-8267-7961AF23F0B6}" dt="2024-07-25T01:36:20.106" v="1675" actId="404"/>
      <pc:docMkLst>
        <pc:docMk/>
      </pc:docMkLst>
      <pc:sldChg chg="modNotes">
        <pc:chgData name="Large, Dominic" userId="088054a7-cd9a-44d3-bca7-3845f73b84f7" providerId="ADAL" clId="{6241B6C3-F935-4D04-8267-7961AF23F0B6}" dt="2024-07-24T19:09:24.893" v="147"/>
        <pc:sldMkLst>
          <pc:docMk/>
          <pc:sldMk cId="0" sldId="256"/>
        </pc:sldMkLst>
      </pc:sldChg>
      <pc:sldChg chg="modNotes">
        <pc:chgData name="Large, Dominic" userId="088054a7-cd9a-44d3-bca7-3845f73b84f7" providerId="ADAL" clId="{6241B6C3-F935-4D04-8267-7961AF23F0B6}" dt="2024-07-24T19:09:24.893" v="147"/>
        <pc:sldMkLst>
          <pc:docMk/>
          <pc:sldMk cId="0" sldId="257"/>
        </pc:sldMkLst>
      </pc:sldChg>
      <pc:sldChg chg="modNotes">
        <pc:chgData name="Large, Dominic" userId="088054a7-cd9a-44d3-bca7-3845f73b84f7" providerId="ADAL" clId="{6241B6C3-F935-4D04-8267-7961AF23F0B6}" dt="2024-07-24T19:09:24.893" v="147"/>
        <pc:sldMkLst>
          <pc:docMk/>
          <pc:sldMk cId="0" sldId="258"/>
        </pc:sldMkLst>
      </pc:sldChg>
      <pc:sldChg chg="modNotes">
        <pc:chgData name="Large, Dominic" userId="088054a7-cd9a-44d3-bca7-3845f73b84f7" providerId="ADAL" clId="{6241B6C3-F935-4D04-8267-7961AF23F0B6}" dt="2024-07-24T19:09:24.893" v="147"/>
        <pc:sldMkLst>
          <pc:docMk/>
          <pc:sldMk cId="0" sldId="259"/>
        </pc:sldMkLst>
      </pc:sldChg>
      <pc:sldChg chg="modNotes">
        <pc:chgData name="Large, Dominic" userId="088054a7-cd9a-44d3-bca7-3845f73b84f7" providerId="ADAL" clId="{6241B6C3-F935-4D04-8267-7961AF23F0B6}" dt="2024-07-24T19:09:24.893" v="147"/>
        <pc:sldMkLst>
          <pc:docMk/>
          <pc:sldMk cId="0" sldId="260"/>
        </pc:sldMkLst>
      </pc:sldChg>
      <pc:sldChg chg="modSp mod">
        <pc:chgData name="Large, Dominic" userId="088054a7-cd9a-44d3-bca7-3845f73b84f7" providerId="ADAL" clId="{6241B6C3-F935-4D04-8267-7961AF23F0B6}" dt="2024-07-17T15:14:10.456" v="17" actId="27636"/>
        <pc:sldMkLst>
          <pc:docMk/>
          <pc:sldMk cId="0" sldId="261"/>
        </pc:sldMkLst>
        <pc:spChg chg="mod">
          <ac:chgData name="Large, Dominic" userId="088054a7-cd9a-44d3-bca7-3845f73b84f7" providerId="ADAL" clId="{6241B6C3-F935-4D04-8267-7961AF23F0B6}" dt="2024-07-17T15:14:10.456" v="17" actId="27636"/>
          <ac:spMkLst>
            <pc:docMk/>
            <pc:sldMk cId="0" sldId="261"/>
            <ac:spMk id="120" creationId="{00000000-0000-0000-0000-000000000000}"/>
          </ac:spMkLst>
        </pc:spChg>
      </pc:sldChg>
      <pc:sldChg chg="modNotes">
        <pc:chgData name="Large, Dominic" userId="088054a7-cd9a-44d3-bca7-3845f73b84f7" providerId="ADAL" clId="{6241B6C3-F935-4D04-8267-7961AF23F0B6}" dt="2024-07-24T19:09:24.893" v="147"/>
        <pc:sldMkLst>
          <pc:docMk/>
          <pc:sldMk cId="0" sldId="262"/>
        </pc:sldMkLst>
      </pc:sldChg>
      <pc:sldChg chg="addSp modSp new mod">
        <pc:chgData name="Large, Dominic" userId="088054a7-cd9a-44d3-bca7-3845f73b84f7" providerId="ADAL" clId="{6241B6C3-F935-4D04-8267-7961AF23F0B6}" dt="2024-07-25T01:10:34.018" v="1155" actId="20577"/>
        <pc:sldMkLst>
          <pc:docMk/>
          <pc:sldMk cId="2288332486" sldId="263"/>
        </pc:sldMkLst>
        <pc:spChg chg="mod">
          <ac:chgData name="Large, Dominic" userId="088054a7-cd9a-44d3-bca7-3845f73b84f7" providerId="ADAL" clId="{6241B6C3-F935-4D04-8267-7961AF23F0B6}" dt="2024-07-24T19:13:09.205" v="308" actId="115"/>
          <ac:spMkLst>
            <pc:docMk/>
            <pc:sldMk cId="2288332486" sldId="263"/>
            <ac:spMk id="2" creationId="{D6909CA7-0139-4ECD-8E67-7090D7175880}"/>
          </ac:spMkLst>
        </pc:spChg>
        <pc:spChg chg="mod">
          <ac:chgData name="Large, Dominic" userId="088054a7-cd9a-44d3-bca7-3845f73b84f7" providerId="ADAL" clId="{6241B6C3-F935-4D04-8267-7961AF23F0B6}" dt="2024-07-25T01:10:34.018" v="1155" actId="20577"/>
          <ac:spMkLst>
            <pc:docMk/>
            <pc:sldMk cId="2288332486" sldId="263"/>
            <ac:spMk id="3" creationId="{34ADB650-BE67-FD52-A202-8E44CA66CF71}"/>
          </ac:spMkLst>
        </pc:spChg>
        <pc:picChg chg="add mod">
          <ac:chgData name="Large, Dominic" userId="088054a7-cd9a-44d3-bca7-3845f73b84f7" providerId="ADAL" clId="{6241B6C3-F935-4D04-8267-7961AF23F0B6}" dt="2024-07-17T15:14:32.155" v="22" actId="1076"/>
          <ac:picMkLst>
            <pc:docMk/>
            <pc:sldMk cId="2288332486" sldId="263"/>
            <ac:picMk id="4" creationId="{1FCFDB12-5FA2-3F94-60AA-8FA45B85C518}"/>
          </ac:picMkLst>
        </pc:picChg>
        <pc:picChg chg="add mod">
          <ac:chgData name="Large, Dominic" userId="088054a7-cd9a-44d3-bca7-3845f73b84f7" providerId="ADAL" clId="{6241B6C3-F935-4D04-8267-7961AF23F0B6}" dt="2024-07-17T15:14:32.155" v="22" actId="1076"/>
          <ac:picMkLst>
            <pc:docMk/>
            <pc:sldMk cId="2288332486" sldId="263"/>
            <ac:picMk id="5" creationId="{77337B1B-8097-5253-0832-8EC4630E8E0D}"/>
          </ac:picMkLst>
        </pc:picChg>
      </pc:sldChg>
      <pc:sldChg chg="addSp delSp modSp add mod setBg">
        <pc:chgData name="Large, Dominic" userId="088054a7-cd9a-44d3-bca7-3845f73b84f7" providerId="ADAL" clId="{6241B6C3-F935-4D04-8267-7961AF23F0B6}" dt="2024-07-25T01:32:17.537" v="1421" actId="12"/>
        <pc:sldMkLst>
          <pc:docMk/>
          <pc:sldMk cId="91977316" sldId="264"/>
        </pc:sldMkLst>
        <pc:spChg chg="mod">
          <ac:chgData name="Large, Dominic" userId="088054a7-cd9a-44d3-bca7-3845f73b84f7" providerId="ADAL" clId="{6241B6C3-F935-4D04-8267-7961AF23F0B6}" dt="2024-07-24T19:13:14.822" v="315" actId="115"/>
          <ac:spMkLst>
            <pc:docMk/>
            <pc:sldMk cId="91977316" sldId="264"/>
            <ac:spMk id="2" creationId="{D6909CA7-0139-4ECD-8E67-7090D7175880}"/>
          </ac:spMkLst>
        </pc:spChg>
        <pc:spChg chg="mod">
          <ac:chgData name="Large, Dominic" userId="088054a7-cd9a-44d3-bca7-3845f73b84f7" providerId="ADAL" clId="{6241B6C3-F935-4D04-8267-7961AF23F0B6}" dt="2024-07-25T01:32:17.537" v="1421" actId="12"/>
          <ac:spMkLst>
            <pc:docMk/>
            <pc:sldMk cId="91977316" sldId="264"/>
            <ac:spMk id="3" creationId="{34ADB650-BE67-FD52-A202-8E44CA66CF71}"/>
          </ac:spMkLst>
        </pc:spChg>
        <pc:spChg chg="add mod">
          <ac:chgData name="Large, Dominic" userId="088054a7-cd9a-44d3-bca7-3845f73b84f7" providerId="ADAL" clId="{6241B6C3-F935-4D04-8267-7961AF23F0B6}" dt="2024-07-24T19:12:16.984" v="295"/>
          <ac:spMkLst>
            <pc:docMk/>
            <pc:sldMk cId="91977316" sldId="264"/>
            <ac:spMk id="4" creationId="{5DDDF628-E274-E7C2-C960-29B6EEDC585B}"/>
          </ac:spMkLst>
        </pc:spChg>
        <pc:spChg chg="add mod">
          <ac:chgData name="Large, Dominic" userId="088054a7-cd9a-44d3-bca7-3845f73b84f7" providerId="ADAL" clId="{6241B6C3-F935-4D04-8267-7961AF23F0B6}" dt="2024-07-25T01:32:17.537" v="1421" actId="12"/>
          <ac:spMkLst>
            <pc:docMk/>
            <pc:sldMk cId="91977316" sldId="264"/>
            <ac:spMk id="6" creationId="{0A3A8106-E5B5-E7B8-054B-4B7DC9C53165}"/>
          </ac:spMkLst>
        </pc:spChg>
        <pc:picChg chg="del">
          <ac:chgData name="Large, Dominic" userId="088054a7-cd9a-44d3-bca7-3845f73b84f7" providerId="ADAL" clId="{6241B6C3-F935-4D04-8267-7961AF23F0B6}" dt="2024-07-17T15:14:41" v="26" actId="478"/>
          <ac:picMkLst>
            <pc:docMk/>
            <pc:sldMk cId="91977316" sldId="264"/>
            <ac:picMk id="4" creationId="{1FCFDB12-5FA2-3F94-60AA-8FA45B85C518}"/>
          </ac:picMkLst>
        </pc:picChg>
        <pc:picChg chg="del">
          <ac:chgData name="Large, Dominic" userId="088054a7-cd9a-44d3-bca7-3845f73b84f7" providerId="ADAL" clId="{6241B6C3-F935-4D04-8267-7961AF23F0B6}" dt="2024-07-17T15:14:41.584" v="27" actId="478"/>
          <ac:picMkLst>
            <pc:docMk/>
            <pc:sldMk cId="91977316" sldId="264"/>
            <ac:picMk id="5" creationId="{77337B1B-8097-5253-0832-8EC4630E8E0D}"/>
          </ac:picMkLst>
        </pc:picChg>
      </pc:sldChg>
      <pc:sldChg chg="addSp delSp modSp add mod">
        <pc:chgData name="Large, Dominic" userId="088054a7-cd9a-44d3-bca7-3845f73b84f7" providerId="ADAL" clId="{6241B6C3-F935-4D04-8267-7961AF23F0B6}" dt="2024-07-25T01:34:19.341" v="1454" actId="20577"/>
        <pc:sldMkLst>
          <pc:docMk/>
          <pc:sldMk cId="1648562386" sldId="265"/>
        </pc:sldMkLst>
        <pc:spChg chg="mod">
          <ac:chgData name="Large, Dominic" userId="088054a7-cd9a-44d3-bca7-3845f73b84f7" providerId="ADAL" clId="{6241B6C3-F935-4D04-8267-7961AF23F0B6}" dt="2024-07-24T19:13:40.497" v="351" actId="115"/>
          <ac:spMkLst>
            <pc:docMk/>
            <pc:sldMk cId="1648562386" sldId="265"/>
            <ac:spMk id="2" creationId="{D6909CA7-0139-4ECD-8E67-7090D7175880}"/>
          </ac:spMkLst>
        </pc:spChg>
        <pc:spChg chg="del">
          <ac:chgData name="Large, Dominic" userId="088054a7-cd9a-44d3-bca7-3845f73b84f7" providerId="ADAL" clId="{6241B6C3-F935-4D04-8267-7961AF23F0B6}" dt="2024-07-24T19:07:41.679" v="68" actId="478"/>
          <ac:spMkLst>
            <pc:docMk/>
            <pc:sldMk cId="1648562386" sldId="265"/>
            <ac:spMk id="3" creationId="{34ADB650-BE67-FD52-A202-8E44CA66CF71}"/>
          </ac:spMkLst>
        </pc:spChg>
        <pc:spChg chg="add del mod">
          <ac:chgData name="Large, Dominic" userId="088054a7-cd9a-44d3-bca7-3845f73b84f7" providerId="ADAL" clId="{6241B6C3-F935-4D04-8267-7961AF23F0B6}" dt="2024-07-24T19:07:42.986" v="69" actId="478"/>
          <ac:spMkLst>
            <pc:docMk/>
            <pc:sldMk cId="1648562386" sldId="265"/>
            <ac:spMk id="5" creationId="{251FF16A-DDAC-8282-22EE-6F632E61F5B6}"/>
          </ac:spMkLst>
        </pc:spChg>
        <pc:spChg chg="del">
          <ac:chgData name="Large, Dominic" userId="088054a7-cd9a-44d3-bca7-3845f73b84f7" providerId="ADAL" clId="{6241B6C3-F935-4D04-8267-7961AF23F0B6}" dt="2024-07-24T19:07:44.130" v="70" actId="478"/>
          <ac:spMkLst>
            <pc:docMk/>
            <pc:sldMk cId="1648562386" sldId="265"/>
            <ac:spMk id="6" creationId="{0A3A8106-E5B5-E7B8-054B-4B7DC9C53165}"/>
          </ac:spMkLst>
        </pc:spChg>
        <pc:spChg chg="add mod">
          <ac:chgData name="Large, Dominic" userId="088054a7-cd9a-44d3-bca7-3845f73b84f7" providerId="ADAL" clId="{6241B6C3-F935-4D04-8267-7961AF23F0B6}" dt="2024-07-24T19:17:08.785" v="476" actId="1076"/>
          <ac:spMkLst>
            <pc:docMk/>
            <pc:sldMk cId="1648562386" sldId="265"/>
            <ac:spMk id="7" creationId="{8F21AD15-5445-7591-6043-1374C23444B2}"/>
          </ac:spMkLst>
        </pc:spChg>
        <pc:spChg chg="add mod">
          <ac:chgData name="Large, Dominic" userId="088054a7-cd9a-44d3-bca7-3845f73b84f7" providerId="ADAL" clId="{6241B6C3-F935-4D04-8267-7961AF23F0B6}" dt="2024-07-25T01:34:19.341" v="1454" actId="20577"/>
          <ac:spMkLst>
            <pc:docMk/>
            <pc:sldMk cId="1648562386" sldId="265"/>
            <ac:spMk id="8" creationId="{1B6EFC59-AC91-70FA-3FF2-163E0331725C}"/>
          </ac:spMkLst>
        </pc:spChg>
        <pc:picChg chg="add mod modCrop">
          <ac:chgData name="Large, Dominic" userId="088054a7-cd9a-44d3-bca7-3845f73b84f7" providerId="ADAL" clId="{6241B6C3-F935-4D04-8267-7961AF23F0B6}" dt="2024-07-25T01:34:12.212" v="1453" actId="18131"/>
          <ac:picMkLst>
            <pc:docMk/>
            <pc:sldMk cId="1648562386" sldId="265"/>
            <ac:picMk id="4" creationId="{71557B21-F977-9A98-0AB5-D8CDA8A2F199}"/>
          </ac:picMkLst>
        </pc:picChg>
        <pc:picChg chg="add mod">
          <ac:chgData name="Large, Dominic" userId="088054a7-cd9a-44d3-bca7-3845f73b84f7" providerId="ADAL" clId="{6241B6C3-F935-4D04-8267-7961AF23F0B6}" dt="2024-07-25T01:33:16.391" v="1444" actId="1076"/>
          <ac:picMkLst>
            <pc:docMk/>
            <pc:sldMk cId="1648562386" sldId="265"/>
            <ac:picMk id="10" creationId="{A054B779-9BA2-EA0D-B244-8869D13643FE}"/>
          </ac:picMkLst>
        </pc:picChg>
      </pc:sldChg>
      <pc:sldChg chg="addSp modSp add mod">
        <pc:chgData name="Large, Dominic" userId="088054a7-cd9a-44d3-bca7-3845f73b84f7" providerId="ADAL" clId="{6241B6C3-F935-4D04-8267-7961AF23F0B6}" dt="2024-07-25T01:36:20.106" v="1675" actId="404"/>
        <pc:sldMkLst>
          <pc:docMk/>
          <pc:sldMk cId="1642099131" sldId="266"/>
        </pc:sldMkLst>
        <pc:spChg chg="mod">
          <ac:chgData name="Large, Dominic" userId="088054a7-cd9a-44d3-bca7-3845f73b84f7" providerId="ADAL" clId="{6241B6C3-F935-4D04-8267-7961AF23F0B6}" dt="2024-07-24T19:16:00.349" v="473" actId="20577"/>
          <ac:spMkLst>
            <pc:docMk/>
            <pc:sldMk cId="1642099131" sldId="266"/>
            <ac:spMk id="2" creationId="{D6909CA7-0139-4ECD-8E67-7090D7175880}"/>
          </ac:spMkLst>
        </pc:spChg>
        <pc:spChg chg="add mod">
          <ac:chgData name="Large, Dominic" userId="088054a7-cd9a-44d3-bca7-3845f73b84f7" providerId="ADAL" clId="{6241B6C3-F935-4D04-8267-7961AF23F0B6}" dt="2024-07-25T01:36:20.106" v="1675" actId="404"/>
          <ac:spMkLst>
            <pc:docMk/>
            <pc:sldMk cId="1642099131" sldId="266"/>
            <ac:spMk id="3" creationId="{F517D6F2-BC16-7F54-6464-AAAC3E5AB94A}"/>
          </ac:spMkLst>
        </pc:spChg>
        <pc:spChg chg="add mod">
          <ac:chgData name="Large, Dominic" userId="088054a7-cd9a-44d3-bca7-3845f73b84f7" providerId="ADAL" clId="{6241B6C3-F935-4D04-8267-7961AF23F0B6}" dt="2024-07-25T01:36:15.213" v="1673" actId="20577"/>
          <ac:spMkLst>
            <pc:docMk/>
            <pc:sldMk cId="1642099131" sldId="266"/>
            <ac:spMk id="4" creationId="{4D6DB3F7-C3EB-C7DB-3F90-3E0EDED74E97}"/>
          </ac:spMkLst>
        </pc:spChg>
      </pc:sldChg>
      <pc:sldChg chg="addSp delSp modSp add mod">
        <pc:chgData name="Large, Dominic" userId="088054a7-cd9a-44d3-bca7-3845f73b84f7" providerId="ADAL" clId="{6241B6C3-F935-4D04-8267-7961AF23F0B6}" dt="2024-07-25T01:01:41.399" v="1152" actId="21"/>
        <pc:sldMkLst>
          <pc:docMk/>
          <pc:sldMk cId="3307309347" sldId="267"/>
        </pc:sldMkLst>
        <pc:spChg chg="mod">
          <ac:chgData name="Large, Dominic" userId="088054a7-cd9a-44d3-bca7-3845f73b84f7" providerId="ADAL" clId="{6241B6C3-F935-4D04-8267-7961AF23F0B6}" dt="2024-07-24T19:13:37.857" v="350" actId="115"/>
          <ac:spMkLst>
            <pc:docMk/>
            <pc:sldMk cId="3307309347" sldId="267"/>
            <ac:spMk id="2" creationId="{D6909CA7-0139-4ECD-8E67-7090D7175880}"/>
          </ac:spMkLst>
        </pc:spChg>
        <pc:spChg chg="add del mod">
          <ac:chgData name="Large, Dominic" userId="088054a7-cd9a-44d3-bca7-3845f73b84f7" providerId="ADAL" clId="{6241B6C3-F935-4D04-8267-7961AF23F0B6}" dt="2024-07-25T01:01:41.399" v="1152" actId="21"/>
          <ac:spMkLst>
            <pc:docMk/>
            <pc:sldMk cId="3307309347" sldId="267"/>
            <ac:spMk id="3" creationId="{F517D6F2-BC16-7F54-6464-AAAC3E5AB94A}"/>
          </ac:spMkLst>
        </pc:spChg>
      </pc:sldChg>
      <pc:sldChg chg="add">
        <pc:chgData name="Large, Dominic" userId="088054a7-cd9a-44d3-bca7-3845f73b84f7" providerId="ADAL" clId="{6241B6C3-F935-4D04-8267-7961AF23F0B6}" dt="2024-07-24T19:14:41.966" v="353"/>
        <pc:sldMkLst>
          <pc:docMk/>
          <pc:sldMk cId="1190592039" sldId="268"/>
        </pc:sldMkLst>
      </pc:sldChg>
      <pc:sldChg chg="addSp modSp add del mod">
        <pc:chgData name="Large, Dominic" userId="088054a7-cd9a-44d3-bca7-3845f73b84f7" providerId="ADAL" clId="{6241B6C3-F935-4D04-8267-7961AF23F0B6}" dt="2024-07-25T01:01:45.754" v="1154" actId="47"/>
        <pc:sldMkLst>
          <pc:docMk/>
          <pc:sldMk cId="1629126760" sldId="269"/>
        </pc:sldMkLst>
        <pc:spChg chg="add mod">
          <ac:chgData name="Large, Dominic" userId="088054a7-cd9a-44d3-bca7-3845f73b84f7" providerId="ADAL" clId="{6241B6C3-F935-4D04-8267-7961AF23F0B6}" dt="2024-07-24T19:21:42.784" v="995" actId="403"/>
          <ac:spMkLst>
            <pc:docMk/>
            <pc:sldMk cId="1629126760" sldId="269"/>
            <ac:spMk id="3" creationId="{CE1D0DD2-8273-3A77-AD02-17E56A6944D5}"/>
          </ac:spMkLst>
        </pc:spChg>
      </pc:sldChg>
      <pc:sldChg chg="addSp delSp modSp add mod">
        <pc:chgData name="Large, Dominic" userId="088054a7-cd9a-44d3-bca7-3845f73b84f7" providerId="ADAL" clId="{6241B6C3-F935-4D04-8267-7961AF23F0B6}" dt="2024-07-25T01:33:52.071" v="1447" actId="21"/>
        <pc:sldMkLst>
          <pc:docMk/>
          <pc:sldMk cId="2515279016" sldId="269"/>
        </pc:sldMkLst>
        <pc:spChg chg="del">
          <ac:chgData name="Large, Dominic" userId="088054a7-cd9a-44d3-bca7-3845f73b84f7" providerId="ADAL" clId="{6241B6C3-F935-4D04-8267-7961AF23F0B6}" dt="2024-07-25T01:11:53.927" v="1202" actId="478"/>
          <ac:spMkLst>
            <pc:docMk/>
            <pc:sldMk cId="2515279016" sldId="269"/>
            <ac:spMk id="8" creationId="{1B6EFC59-AC91-70FA-3FF2-163E0331725C}"/>
          </ac:spMkLst>
        </pc:spChg>
        <pc:picChg chg="add del mod">
          <ac:chgData name="Large, Dominic" userId="088054a7-cd9a-44d3-bca7-3845f73b84f7" providerId="ADAL" clId="{6241B6C3-F935-4D04-8267-7961AF23F0B6}" dt="2024-07-25T01:33:52.071" v="1447" actId="21"/>
          <ac:picMkLst>
            <pc:docMk/>
            <pc:sldMk cId="2515279016" sldId="269"/>
            <ac:picMk id="4" creationId="{71557B21-F977-9A98-0AB5-D8CDA8A2F199}"/>
          </ac:picMkLst>
        </pc:picChg>
        <pc:picChg chg="del">
          <ac:chgData name="Large, Dominic" userId="088054a7-cd9a-44d3-bca7-3845f73b84f7" providerId="ADAL" clId="{6241B6C3-F935-4D04-8267-7961AF23F0B6}" dt="2024-07-25T01:11:55.118" v="1203" actId="478"/>
          <ac:picMkLst>
            <pc:docMk/>
            <pc:sldMk cId="2515279016" sldId="269"/>
            <ac:picMk id="10" creationId="{A054B779-9BA2-EA0D-B244-8869D13643FE}"/>
          </ac:picMkLst>
        </pc:picChg>
      </pc:sldChg>
      <pc:sldMasterChg chg="setBg modSldLayout">
        <pc:chgData name="Large, Dominic" userId="088054a7-cd9a-44d3-bca7-3845f73b84f7" providerId="ADAL" clId="{6241B6C3-F935-4D04-8267-7961AF23F0B6}" dt="2024-07-24T19:09:24.893" v="147"/>
        <pc:sldMasterMkLst>
          <pc:docMk/>
          <pc:sldMasterMk cId="0" sldId="2147483659"/>
        </pc:sldMasterMkLst>
        <pc:sldLayoutChg chg="setBg">
          <pc:chgData name="Large, Dominic" userId="088054a7-cd9a-44d3-bca7-3845f73b84f7" providerId="ADAL" clId="{6241B6C3-F935-4D04-8267-7961AF23F0B6}" dt="2024-07-24T19:09:24.893" v="147"/>
          <pc:sldLayoutMkLst>
            <pc:docMk/>
            <pc:sldMasterMk cId="0" sldId="2147483659"/>
            <pc:sldLayoutMk cId="0" sldId="2147483648"/>
          </pc:sldLayoutMkLst>
        </pc:sldLayoutChg>
        <pc:sldLayoutChg chg="setBg">
          <pc:chgData name="Large, Dominic" userId="088054a7-cd9a-44d3-bca7-3845f73b84f7" providerId="ADAL" clId="{6241B6C3-F935-4D04-8267-7961AF23F0B6}" dt="2024-07-24T19:09:24.893" v="147"/>
          <pc:sldLayoutMkLst>
            <pc:docMk/>
            <pc:sldMasterMk cId="0" sldId="2147483659"/>
            <pc:sldLayoutMk cId="0" sldId="2147483649"/>
          </pc:sldLayoutMkLst>
        </pc:sldLayoutChg>
        <pc:sldLayoutChg chg="setBg">
          <pc:chgData name="Large, Dominic" userId="088054a7-cd9a-44d3-bca7-3845f73b84f7" providerId="ADAL" clId="{6241B6C3-F935-4D04-8267-7961AF23F0B6}" dt="2024-07-24T19:09:24.893" v="147"/>
          <pc:sldLayoutMkLst>
            <pc:docMk/>
            <pc:sldMasterMk cId="0" sldId="2147483659"/>
            <pc:sldLayoutMk cId="0" sldId="2147483650"/>
          </pc:sldLayoutMkLst>
        </pc:sldLayoutChg>
        <pc:sldLayoutChg chg="setBg">
          <pc:chgData name="Large, Dominic" userId="088054a7-cd9a-44d3-bca7-3845f73b84f7" providerId="ADAL" clId="{6241B6C3-F935-4D04-8267-7961AF23F0B6}" dt="2024-07-24T19:09:24.893" v="147"/>
          <pc:sldLayoutMkLst>
            <pc:docMk/>
            <pc:sldMasterMk cId="0" sldId="2147483659"/>
            <pc:sldLayoutMk cId="0" sldId="2147483651"/>
          </pc:sldLayoutMkLst>
        </pc:sldLayoutChg>
        <pc:sldLayoutChg chg="setBg">
          <pc:chgData name="Large, Dominic" userId="088054a7-cd9a-44d3-bca7-3845f73b84f7" providerId="ADAL" clId="{6241B6C3-F935-4D04-8267-7961AF23F0B6}" dt="2024-07-24T19:09:24.893" v="147"/>
          <pc:sldLayoutMkLst>
            <pc:docMk/>
            <pc:sldMasterMk cId="0" sldId="2147483659"/>
            <pc:sldLayoutMk cId="0" sldId="2147483652"/>
          </pc:sldLayoutMkLst>
        </pc:sldLayoutChg>
        <pc:sldLayoutChg chg="setBg">
          <pc:chgData name="Large, Dominic" userId="088054a7-cd9a-44d3-bca7-3845f73b84f7" providerId="ADAL" clId="{6241B6C3-F935-4D04-8267-7961AF23F0B6}" dt="2024-07-24T19:09:24.893" v="147"/>
          <pc:sldLayoutMkLst>
            <pc:docMk/>
            <pc:sldMasterMk cId="0" sldId="2147483659"/>
            <pc:sldLayoutMk cId="0" sldId="2147483653"/>
          </pc:sldLayoutMkLst>
        </pc:sldLayoutChg>
        <pc:sldLayoutChg chg="setBg">
          <pc:chgData name="Large, Dominic" userId="088054a7-cd9a-44d3-bca7-3845f73b84f7" providerId="ADAL" clId="{6241B6C3-F935-4D04-8267-7961AF23F0B6}" dt="2024-07-24T19:09:24.893" v="147"/>
          <pc:sldLayoutMkLst>
            <pc:docMk/>
            <pc:sldMasterMk cId="0" sldId="2147483659"/>
            <pc:sldLayoutMk cId="0" sldId="2147483654"/>
          </pc:sldLayoutMkLst>
        </pc:sldLayoutChg>
        <pc:sldLayoutChg chg="setBg">
          <pc:chgData name="Large, Dominic" userId="088054a7-cd9a-44d3-bca7-3845f73b84f7" providerId="ADAL" clId="{6241B6C3-F935-4D04-8267-7961AF23F0B6}" dt="2024-07-24T19:09:24.893" v="147"/>
          <pc:sldLayoutMkLst>
            <pc:docMk/>
            <pc:sldMasterMk cId="0" sldId="2147483659"/>
            <pc:sldLayoutMk cId="0" sldId="2147483655"/>
          </pc:sldLayoutMkLst>
        </pc:sldLayoutChg>
        <pc:sldLayoutChg chg="setBg">
          <pc:chgData name="Large, Dominic" userId="088054a7-cd9a-44d3-bca7-3845f73b84f7" providerId="ADAL" clId="{6241B6C3-F935-4D04-8267-7961AF23F0B6}" dt="2024-07-24T19:09:24.893" v="147"/>
          <pc:sldLayoutMkLst>
            <pc:docMk/>
            <pc:sldMasterMk cId="0" sldId="2147483659"/>
            <pc:sldLayoutMk cId="0" sldId="2147483656"/>
          </pc:sldLayoutMkLst>
        </pc:sldLayoutChg>
        <pc:sldLayoutChg chg="setBg">
          <pc:chgData name="Large, Dominic" userId="088054a7-cd9a-44d3-bca7-3845f73b84f7" providerId="ADAL" clId="{6241B6C3-F935-4D04-8267-7961AF23F0B6}" dt="2024-07-24T19:09:24.893" v="147"/>
          <pc:sldLayoutMkLst>
            <pc:docMk/>
            <pc:sldMasterMk cId="0" sldId="2147483659"/>
            <pc:sldLayoutMk cId="0" sldId="2147483657"/>
          </pc:sldLayoutMkLst>
        </pc:sldLayoutChg>
        <pc:sldLayoutChg chg="setBg">
          <pc:chgData name="Large, Dominic" userId="088054a7-cd9a-44d3-bca7-3845f73b84f7" providerId="ADAL" clId="{6241B6C3-F935-4D04-8267-7961AF23F0B6}" dt="2024-07-24T19:09:24.893" v="147"/>
          <pc:sldLayoutMkLst>
            <pc:docMk/>
            <pc:sldMasterMk cId="0" sldId="2147483659"/>
            <pc:sldLayoutMk cId="0" sldId="2147483658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e9d3e3042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e9d3e3042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e9d3e30424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2e9d3e30424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e9d3e30424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2e9d3e30424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2e9d3e3042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2e9d3e3042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e9d3e30424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2e9d3e30424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eae012b63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2eae012b63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hyperlink" Target="https://zhouyisjtu.github.io/project_vcmeshcnn/vcmeshcnn.html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Roboto Mono"/>
                <a:ea typeface="Roboto Mono"/>
                <a:cs typeface="Roboto Mono"/>
                <a:sym typeface="Roboto Mono"/>
              </a:rPr>
              <a:t>GENERATIVE AI FOR 3D PRINTING</a:t>
            </a:r>
            <a:endParaRPr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MaCAD Thesis | James Foo and Dom Large</a:t>
            </a:r>
            <a:endParaRPr sz="20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909CA7-0139-4ECD-8E67-7090D7175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0"/>
            <a:ext cx="4349752" cy="453887"/>
          </a:xfrm>
        </p:spPr>
        <p:txBody>
          <a:bodyPr>
            <a:normAutofit/>
          </a:bodyPr>
          <a:lstStyle/>
          <a:p>
            <a:r>
              <a:rPr lang="en-US" sz="1600" u="sng" dirty="0"/>
              <a:t>Dom Progress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F21AD15-5445-7591-6043-1374C23444B2}"/>
              </a:ext>
            </a:extLst>
          </p:cNvPr>
          <p:cNvSpPr txBox="1">
            <a:spLocks/>
          </p:cNvSpPr>
          <p:nvPr/>
        </p:nvSpPr>
        <p:spPr>
          <a:xfrm>
            <a:off x="311700" y="453887"/>
            <a:ext cx="4349752" cy="453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400" dirty="0"/>
              <a:t>Speech to Text Prompt - Python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B6EFC59-AC91-70FA-3FF2-163E0331725C}"/>
              </a:ext>
            </a:extLst>
          </p:cNvPr>
          <p:cNvSpPr txBox="1">
            <a:spLocks/>
          </p:cNvSpPr>
          <p:nvPr/>
        </p:nvSpPr>
        <p:spPr>
          <a:xfrm>
            <a:off x="311700" y="907774"/>
            <a:ext cx="6412017" cy="4235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  <a:buSzPct val="100000"/>
            </a:pPr>
            <a:r>
              <a:rPr lang="en-US" sz="1000" dirty="0"/>
              <a:t>Part 1 – Dependencies </a:t>
            </a:r>
          </a:p>
          <a:p>
            <a:pPr marL="171450" indent="-17145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sz="1000" dirty="0"/>
              <a:t>Speech Recognition / Word2Number / </a:t>
            </a:r>
            <a:r>
              <a:rPr lang="en-US" sz="1000" dirty="0" err="1"/>
              <a:t>nltk</a:t>
            </a:r>
            <a:r>
              <a:rPr lang="en-US" sz="1000" dirty="0"/>
              <a:t> used to record &amp; transcribe speech live in </a:t>
            </a:r>
            <a:r>
              <a:rPr lang="en-US" sz="1000" dirty="0" err="1"/>
              <a:t>Colab</a:t>
            </a:r>
            <a:endParaRPr lang="en-US" sz="1000" dirty="0"/>
          </a:p>
          <a:p>
            <a:pPr>
              <a:lnSpc>
                <a:spcPct val="150000"/>
              </a:lnSpc>
              <a:buSzPct val="100000"/>
            </a:pPr>
            <a:endParaRPr lang="en-US" sz="1000" dirty="0"/>
          </a:p>
          <a:p>
            <a:pPr>
              <a:lnSpc>
                <a:spcPct val="150000"/>
              </a:lnSpc>
              <a:buSzPct val="100000"/>
            </a:pPr>
            <a:r>
              <a:rPr lang="en-US" sz="1000" dirty="0"/>
              <a:t>Part 2 – Record Audio</a:t>
            </a:r>
          </a:p>
          <a:p>
            <a:pPr marL="171450" indent="-17145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sz="1000" dirty="0"/>
              <a:t>Audio Recorded with Start / Stop buttons in notebook</a:t>
            </a:r>
          </a:p>
          <a:p>
            <a:pPr>
              <a:lnSpc>
                <a:spcPct val="150000"/>
              </a:lnSpc>
              <a:buSzPct val="100000"/>
            </a:pPr>
            <a:endParaRPr lang="en-US" sz="1000" dirty="0"/>
          </a:p>
          <a:p>
            <a:pPr>
              <a:lnSpc>
                <a:spcPct val="150000"/>
              </a:lnSpc>
              <a:buSzPct val="100000"/>
            </a:pPr>
            <a:r>
              <a:rPr lang="en-US" sz="1000" dirty="0"/>
              <a:t>Part 3 – Organize / Fix prompt</a:t>
            </a:r>
          </a:p>
          <a:p>
            <a:pPr marL="171450" indent="-17145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sz="1000" dirty="0"/>
              <a:t>Numbers / Grammatical improvements made</a:t>
            </a:r>
          </a:p>
          <a:p>
            <a:pPr>
              <a:lnSpc>
                <a:spcPct val="150000"/>
              </a:lnSpc>
              <a:buSzPct val="100000"/>
            </a:pPr>
            <a:endParaRPr lang="en-US" sz="1000" dirty="0"/>
          </a:p>
          <a:p>
            <a:pPr>
              <a:lnSpc>
                <a:spcPct val="150000"/>
              </a:lnSpc>
              <a:buSzPct val="100000"/>
            </a:pPr>
            <a:r>
              <a:rPr lang="en-US" sz="1000" dirty="0"/>
              <a:t>Part 4 – Find &amp; Assign Variable Values</a:t>
            </a:r>
          </a:p>
          <a:p>
            <a:pPr marL="171450" indent="-17145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sz="1000" dirty="0"/>
              <a:t>Table Attribute Variables identifies and assigned correct values</a:t>
            </a:r>
          </a:p>
          <a:p>
            <a:pPr>
              <a:lnSpc>
                <a:spcPct val="150000"/>
              </a:lnSpc>
            </a:pPr>
            <a:endParaRPr lang="en-US" sz="1200" dirty="0"/>
          </a:p>
          <a:p>
            <a:pPr>
              <a:lnSpc>
                <a:spcPct val="150000"/>
              </a:lnSpc>
            </a:pPr>
            <a:r>
              <a:rPr lang="en-US" sz="1000" dirty="0"/>
              <a:t>Ex Prompt / </a:t>
            </a:r>
            <a:r>
              <a:rPr lang="en-US" sz="1000" b="0" i="0" dirty="0">
                <a:solidFill>
                  <a:srgbClr val="D5D5D5"/>
                </a:solidFill>
                <a:effectLst/>
                <a:highlight>
                  <a:srgbClr val="383838"/>
                </a:highlight>
                <a:latin typeface="Courier New" panose="02070309020205020404" pitchFamily="49" charset="0"/>
              </a:rPr>
              <a:t>I need to create a Table that has a Height of 3.5 Ft with a Thickness of 0.25 In with 5 Sides , and a Radius of 5 Ft the Table must have a corner Fillet of 0.41 Inches , and overall Edge Fillets of 0.1 Inches , for the Legs make the Leg Radius 0.2 Inches with a few of 1.25 Degrees , and the Taper of 0.25 Inches.</a:t>
            </a:r>
            <a:endParaRPr lang="en-US" sz="1000" dirty="0"/>
          </a:p>
          <a:p>
            <a:pPr>
              <a:lnSpc>
                <a:spcPct val="150000"/>
              </a:lnSpc>
            </a:pPr>
            <a:endParaRPr lang="en-US" sz="12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054B779-9BA2-EA0D-B244-8869D13643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140" y="4720839"/>
            <a:ext cx="7308112" cy="19972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1557B21-F977-9A98-0AB5-D8CDA8A2F1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7202" r="27202"/>
          <a:stretch/>
        </p:blipFill>
        <p:spPr>
          <a:xfrm>
            <a:off x="5774521" y="907774"/>
            <a:ext cx="3225938" cy="2352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5623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909CA7-0139-4ECD-8E67-7090D7175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0"/>
            <a:ext cx="4349752" cy="453887"/>
          </a:xfrm>
        </p:spPr>
        <p:txBody>
          <a:bodyPr>
            <a:normAutofit/>
          </a:bodyPr>
          <a:lstStyle/>
          <a:p>
            <a:r>
              <a:rPr lang="en-US" sz="1600" u="sng" dirty="0"/>
              <a:t>Dom Progress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F21AD15-5445-7591-6043-1374C23444B2}"/>
              </a:ext>
            </a:extLst>
          </p:cNvPr>
          <p:cNvSpPr txBox="1">
            <a:spLocks/>
          </p:cNvSpPr>
          <p:nvPr/>
        </p:nvSpPr>
        <p:spPr>
          <a:xfrm>
            <a:off x="311700" y="453887"/>
            <a:ext cx="4349752" cy="453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400" dirty="0"/>
              <a:t>Speech to Text Prompt - Python</a:t>
            </a:r>
          </a:p>
        </p:txBody>
      </p:sp>
    </p:spTree>
    <p:extLst>
      <p:ext uri="{BB962C8B-B14F-4D97-AF65-F5344CB8AC3E}">
        <p14:creationId xmlns:p14="http://schemas.microsoft.com/office/powerpoint/2010/main" val="25152790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909CA7-0139-4ECD-8E67-7090D7175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0"/>
            <a:ext cx="4349752" cy="453887"/>
          </a:xfrm>
        </p:spPr>
        <p:txBody>
          <a:bodyPr>
            <a:normAutofit/>
          </a:bodyPr>
          <a:lstStyle/>
          <a:p>
            <a:r>
              <a:rPr lang="en-US" sz="1600" u="sng" dirty="0"/>
              <a:t>James Progress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02249D1-82ED-2F55-BC1A-C317C76219D9}"/>
              </a:ext>
            </a:extLst>
          </p:cNvPr>
          <p:cNvSpPr txBox="1">
            <a:spLocks/>
          </p:cNvSpPr>
          <p:nvPr/>
        </p:nvSpPr>
        <p:spPr>
          <a:xfrm>
            <a:off x="311700" y="453887"/>
            <a:ext cx="4349752" cy="453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400" dirty="0"/>
              <a:t>Revit API Research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DDF8904-0131-A823-D3F0-F8AA95A834B5}"/>
              </a:ext>
            </a:extLst>
          </p:cNvPr>
          <p:cNvSpPr txBox="1">
            <a:spLocks/>
          </p:cNvSpPr>
          <p:nvPr/>
        </p:nvSpPr>
        <p:spPr>
          <a:xfrm>
            <a:off x="311701" y="907774"/>
            <a:ext cx="5068822" cy="4235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1200" dirty="0"/>
              <a:t>Relatively limited library for modeling directly objects via code.</a:t>
            </a:r>
          </a:p>
          <a:p>
            <a:pPr>
              <a:lnSpc>
                <a:spcPct val="150000"/>
              </a:lnSpc>
            </a:pPr>
            <a:endParaRPr lang="en-US" sz="1200" dirty="0"/>
          </a:p>
          <a:p>
            <a:pPr>
              <a:lnSpc>
                <a:spcPct val="150000"/>
              </a:lnSpc>
            </a:pPr>
            <a:r>
              <a:rPr lang="en-US" sz="1200" b="1" dirty="0"/>
              <a:t>Possible Paths Forward:</a:t>
            </a:r>
          </a:p>
          <a:p>
            <a:pPr>
              <a:lnSpc>
                <a:spcPct val="150000"/>
              </a:lnSpc>
            </a:pPr>
            <a:r>
              <a:rPr lang="en-US" sz="1200" dirty="0"/>
              <a:t>1. Rebuilding grasshopper code out into Revit script and run speech to text model to control it.</a:t>
            </a:r>
          </a:p>
          <a:p>
            <a:pPr>
              <a:lnSpc>
                <a:spcPct val="150000"/>
              </a:lnSpc>
            </a:pPr>
            <a:endParaRPr lang="en-US" sz="1200" dirty="0"/>
          </a:p>
          <a:p>
            <a:pPr>
              <a:lnSpc>
                <a:spcPct val="150000"/>
              </a:lnSpc>
            </a:pPr>
            <a:r>
              <a:rPr lang="en-US" sz="1200" dirty="0"/>
              <a:t>2. Train an LLM RAG to generate scripts which can be run to produce objects.</a:t>
            </a:r>
          </a:p>
          <a:p>
            <a:pPr>
              <a:lnSpc>
                <a:spcPct val="150000"/>
              </a:lnSpc>
            </a:pPr>
            <a:endParaRPr lang="en-US" sz="1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28DE85-4FAE-E727-6722-E10B7894A0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6572" y="680830"/>
            <a:ext cx="2489742" cy="3767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3093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909CA7-0139-4ECD-8E67-7090D7175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0"/>
            <a:ext cx="4349752" cy="453887"/>
          </a:xfrm>
        </p:spPr>
        <p:txBody>
          <a:bodyPr>
            <a:normAutofit/>
          </a:bodyPr>
          <a:lstStyle/>
          <a:p>
            <a:r>
              <a:rPr lang="en-US" sz="1600" u="sng" dirty="0"/>
              <a:t>James Progress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9E4C15A-9FB9-DB9A-563A-9E2EDC191493}"/>
              </a:ext>
            </a:extLst>
          </p:cNvPr>
          <p:cNvSpPr txBox="1">
            <a:spLocks/>
          </p:cNvSpPr>
          <p:nvPr/>
        </p:nvSpPr>
        <p:spPr>
          <a:xfrm>
            <a:off x="311700" y="453887"/>
            <a:ext cx="4349752" cy="453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400" dirty="0"/>
              <a:t>3D Generation Research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11F81B-2865-CF18-D4C2-0A25F4658299}"/>
              </a:ext>
            </a:extLst>
          </p:cNvPr>
          <p:cNvSpPr txBox="1">
            <a:spLocks/>
          </p:cNvSpPr>
          <p:nvPr/>
        </p:nvSpPr>
        <p:spPr>
          <a:xfrm>
            <a:off x="311701" y="907774"/>
            <a:ext cx="3923416" cy="4054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1100" b="1" dirty="0" err="1"/>
              <a:t>Voxelized</a:t>
            </a:r>
            <a:r>
              <a:rPr lang="en-US" sz="1100" b="1" dirty="0"/>
              <a:t> Autoencoder</a:t>
            </a:r>
          </a:p>
          <a:p>
            <a:pPr>
              <a:lnSpc>
                <a:spcPct val="150000"/>
              </a:lnSpc>
            </a:pPr>
            <a:r>
              <a:rPr lang="en-US" sz="1100" dirty="0" err="1"/>
              <a:t>Voxelize</a:t>
            </a:r>
            <a:r>
              <a:rPr lang="en-US" sz="1100" dirty="0"/>
              <a:t> geometry and use 3D convulsion to compress and decompress each voxel as a ‘pixel’</a:t>
            </a:r>
          </a:p>
          <a:p>
            <a:pPr>
              <a:lnSpc>
                <a:spcPct val="150000"/>
              </a:lnSpc>
            </a:pPr>
            <a:endParaRPr lang="en-US" sz="1100" dirty="0"/>
          </a:p>
          <a:p>
            <a:pPr>
              <a:lnSpc>
                <a:spcPct val="150000"/>
              </a:lnSpc>
            </a:pPr>
            <a:r>
              <a:rPr lang="en-US" sz="1100" b="1" dirty="0"/>
              <a:t>Mesh GAE</a:t>
            </a:r>
          </a:p>
          <a:p>
            <a:pPr>
              <a:lnSpc>
                <a:spcPct val="150000"/>
              </a:lnSpc>
            </a:pPr>
            <a:r>
              <a:rPr lang="en-US" sz="1100" dirty="0"/>
              <a:t>Compress and uncompress a mesh into latent space using convolution based on vertex values and relationships.</a:t>
            </a:r>
          </a:p>
          <a:p>
            <a:pPr>
              <a:lnSpc>
                <a:spcPct val="150000"/>
              </a:lnSpc>
            </a:pPr>
            <a:endParaRPr lang="en-US" sz="1100" dirty="0"/>
          </a:p>
          <a:p>
            <a:pPr>
              <a:lnSpc>
                <a:spcPct val="150000"/>
              </a:lnSpc>
            </a:pPr>
            <a:endParaRPr lang="en-US" sz="1100" dirty="0"/>
          </a:p>
          <a:p>
            <a:pPr>
              <a:lnSpc>
                <a:spcPct val="150000"/>
              </a:lnSpc>
            </a:pPr>
            <a:r>
              <a:rPr lang="en-US" sz="1100" b="1" dirty="0"/>
              <a:t>Mesh Discrete Diffusion Denoiser</a:t>
            </a:r>
          </a:p>
          <a:p>
            <a:pPr>
              <a:lnSpc>
                <a:spcPct val="150000"/>
              </a:lnSpc>
            </a:pPr>
            <a:r>
              <a:rPr lang="en-US" sz="1100" dirty="0"/>
              <a:t>Add and remove noise over a time step to a mesh’s vertex values.</a:t>
            </a:r>
          </a:p>
          <a:p>
            <a:pPr>
              <a:lnSpc>
                <a:spcPct val="150000"/>
              </a:lnSpc>
            </a:pPr>
            <a:endParaRPr lang="en-US" sz="1100" dirty="0"/>
          </a:p>
          <a:p>
            <a:pPr>
              <a:lnSpc>
                <a:spcPct val="150000"/>
              </a:lnSpc>
            </a:pPr>
            <a:r>
              <a:rPr lang="en-US" sz="1100" b="1" dirty="0"/>
              <a:t>Mesh Latent Diffusion Denoiser?</a:t>
            </a:r>
          </a:p>
          <a:p>
            <a:pPr>
              <a:lnSpc>
                <a:spcPct val="150000"/>
              </a:lnSpc>
            </a:pPr>
            <a:r>
              <a:rPr lang="en-US" sz="1100" dirty="0"/>
              <a:t>Combine GAE and Diffusion to make a latent diffusion model</a:t>
            </a:r>
          </a:p>
          <a:p>
            <a:pPr>
              <a:lnSpc>
                <a:spcPct val="150000"/>
              </a:lnSpc>
            </a:pPr>
            <a:endParaRPr lang="en-US" sz="1100" dirty="0"/>
          </a:p>
          <a:p>
            <a:pPr>
              <a:lnSpc>
                <a:spcPct val="150000"/>
              </a:lnSpc>
            </a:pPr>
            <a:endParaRPr lang="en-US" sz="1100" dirty="0"/>
          </a:p>
          <a:p>
            <a:pPr>
              <a:lnSpc>
                <a:spcPct val="150000"/>
              </a:lnSpc>
            </a:pPr>
            <a:endParaRPr lang="en-US" sz="1100" dirty="0"/>
          </a:p>
          <a:p>
            <a:pPr>
              <a:lnSpc>
                <a:spcPct val="150000"/>
              </a:lnSpc>
            </a:pPr>
            <a:endParaRPr lang="en-US" sz="1100" dirty="0"/>
          </a:p>
          <a:p>
            <a:pPr>
              <a:lnSpc>
                <a:spcPct val="150000"/>
              </a:lnSpc>
            </a:pPr>
            <a:endParaRPr lang="en-US" sz="1100" dirty="0"/>
          </a:p>
          <a:p>
            <a:pPr>
              <a:lnSpc>
                <a:spcPct val="150000"/>
              </a:lnSpc>
            </a:pPr>
            <a:endParaRPr lang="en-US" sz="11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03BAD4-CCE6-BD54-A095-74C5783F164D}"/>
              </a:ext>
            </a:extLst>
          </p:cNvPr>
          <p:cNvSpPr txBox="1"/>
          <p:nvPr/>
        </p:nvSpPr>
        <p:spPr>
          <a:xfrm>
            <a:off x="4661452" y="2839194"/>
            <a:ext cx="36771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" b="1" dirty="0"/>
              <a:t>Reference: </a:t>
            </a:r>
          </a:p>
          <a:p>
            <a:r>
              <a:rPr lang="en-US" sz="600" dirty="0">
                <a:hlinkClick r:id="rId2"/>
              </a:rPr>
              <a:t>https://zhouyisjtu.github.io/project_vcmeshcnn/vcmeshcnn.html</a:t>
            </a:r>
            <a:endParaRPr lang="en-US" sz="600" dirty="0"/>
          </a:p>
          <a:p>
            <a:r>
              <a:rPr lang="en-US" sz="600" dirty="0"/>
              <a:t>https://medium.com/@pooja_ravi/the-buzz-around-generative-ai-autoencoders-beaa199e49b2</a:t>
            </a:r>
          </a:p>
        </p:txBody>
      </p:sp>
      <p:pic>
        <p:nvPicPr>
          <p:cNvPr id="6" name="Picture 4" descr="The Buzz Around Generative AI: Autoencoders | by Pooja Ravi | Medium">
            <a:extLst>
              <a:ext uri="{FF2B5EF4-FFF2-40B4-BE49-F238E27FC236}">
                <a16:creationId xmlns:a16="http://schemas.microsoft.com/office/drawing/2014/main" id="{3E7DB0AE-CD82-7F5A-049A-8D22736981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1452" y="2023476"/>
            <a:ext cx="1590568" cy="815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B95F243-C9E9-FF05-7CA4-FD0CCE1D81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2020" y="2023476"/>
            <a:ext cx="2718138" cy="8157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9CD3F4E-9F15-A55B-BB7B-AD81187796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1452" y="3359218"/>
            <a:ext cx="3762220" cy="112134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96C4EDF-4DE8-C902-C0D1-C7698162C95F}"/>
              </a:ext>
            </a:extLst>
          </p:cNvPr>
          <p:cNvSpPr txBox="1"/>
          <p:nvPr/>
        </p:nvSpPr>
        <p:spPr>
          <a:xfrm>
            <a:off x="4661452" y="4433675"/>
            <a:ext cx="36771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" b="1" dirty="0"/>
              <a:t>Reference: </a:t>
            </a:r>
          </a:p>
          <a:p>
            <a:r>
              <a:rPr lang="en-US" sz="600" dirty="0">
                <a:hlinkClick r:id="rId2"/>
              </a:rPr>
              <a:t>https://zhouyisjtu.github.io/project_vcmeshcnn/vcmeshcnn.html</a:t>
            </a:r>
            <a:endParaRPr lang="en-US" sz="600" dirty="0"/>
          </a:p>
          <a:p>
            <a:r>
              <a:rPr lang="en-US" sz="600" dirty="0"/>
              <a:t>https://medium.com/@pooja_ravi/the-buzz-around-generative-ai-autoencoders-beaa199e49b2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2E96F33-D3F5-9387-1915-4AB59A5547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62574" y="275381"/>
            <a:ext cx="1638283" cy="1346834"/>
          </a:xfrm>
          <a:prstGeom prst="rect">
            <a:avLst/>
          </a:prstGeom>
        </p:spPr>
      </p:pic>
      <p:pic>
        <p:nvPicPr>
          <p:cNvPr id="11" name="Picture 10" descr="A red table with legs&#10;&#10;Description automatically generated">
            <a:extLst>
              <a:ext uri="{FF2B5EF4-FFF2-40B4-BE49-F238E27FC236}">
                <a16:creationId xmlns:a16="http://schemas.microsoft.com/office/drawing/2014/main" id="{09D57EF5-4702-AA3A-8D77-38A3B9801DE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28314" y="275381"/>
            <a:ext cx="2254145" cy="1343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5920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909CA7-0139-4ECD-8E67-7090D7175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0"/>
            <a:ext cx="4349752" cy="453887"/>
          </a:xfrm>
        </p:spPr>
        <p:txBody>
          <a:bodyPr>
            <a:normAutofit/>
          </a:bodyPr>
          <a:lstStyle/>
          <a:p>
            <a:r>
              <a:rPr lang="en-US" sz="1600" u="sng" dirty="0"/>
              <a:t>Week 2 / 3 Recap &amp; Next Steps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517D6F2-BC16-7F54-6464-AAAC3E5AB94A}"/>
              </a:ext>
            </a:extLst>
          </p:cNvPr>
          <p:cNvSpPr txBox="1">
            <a:spLocks/>
          </p:cNvSpPr>
          <p:nvPr/>
        </p:nvSpPr>
        <p:spPr>
          <a:xfrm>
            <a:off x="311700" y="907774"/>
            <a:ext cx="8520600" cy="1116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1450" indent="-17145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sz="1050" dirty="0"/>
              <a:t>Revit API very limiting for modeling</a:t>
            </a:r>
          </a:p>
          <a:p>
            <a:pPr marL="171450" indent="-17145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endParaRPr lang="en-US" sz="1050" dirty="0"/>
          </a:p>
          <a:p>
            <a:pPr marL="171450" indent="-17145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sz="1050" dirty="0"/>
              <a:t>Train LLM to generate models correctly? 3D model generation</a:t>
            </a:r>
          </a:p>
          <a:p>
            <a:pPr marL="171450" indent="-17145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endParaRPr lang="en-US" sz="105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D6DB3F7-C3EB-C7DB-3F90-3E0EDED74E97}"/>
              </a:ext>
            </a:extLst>
          </p:cNvPr>
          <p:cNvSpPr txBox="1">
            <a:spLocks/>
          </p:cNvSpPr>
          <p:nvPr/>
        </p:nvSpPr>
        <p:spPr>
          <a:xfrm>
            <a:off x="311700" y="2317740"/>
            <a:ext cx="8520600" cy="1116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70000"/>
              </a:lnSpc>
              <a:buSzPct val="100000"/>
            </a:pPr>
            <a:r>
              <a:rPr lang="en-US" sz="1000" u="sng" dirty="0">
                <a:latin typeface="Aktiv Grotesk" panose="020B0504020202020204" pitchFamily="34" charset="0"/>
                <a:ea typeface="Aktiv Grotesk" panose="020B0504020202020204" pitchFamily="34" charset="0"/>
                <a:cs typeface="Aktiv Grotesk" panose="020B0504020202020204" pitchFamily="34" charset="0"/>
              </a:rPr>
              <a:t>Option 1</a:t>
            </a:r>
          </a:p>
          <a:p>
            <a:pPr marL="171450" indent="-171450">
              <a:lnSpc>
                <a:spcPct val="170000"/>
              </a:lnSpc>
              <a:buSzPct val="100000"/>
              <a:buFontTx/>
              <a:buChar char="-"/>
            </a:pPr>
            <a:r>
              <a:rPr lang="en-US" sz="1000" dirty="0">
                <a:latin typeface="Aktiv Grotesk" panose="020B0504020202020204" pitchFamily="34" charset="0"/>
                <a:ea typeface="Aktiv Grotesk" panose="020B0504020202020204" pitchFamily="34" charset="0"/>
                <a:cs typeface="Aktiv Grotesk" panose="020B0504020202020204" pitchFamily="34" charset="0"/>
              </a:rPr>
              <a:t>Continue with Revit API / </a:t>
            </a:r>
            <a:r>
              <a:rPr lang="en-US" sz="1000" dirty="0" err="1">
                <a:latin typeface="Aktiv Grotesk" panose="020B0504020202020204" pitchFamily="34" charset="0"/>
                <a:ea typeface="Aktiv Grotesk" panose="020B0504020202020204" pitchFamily="34" charset="0"/>
                <a:cs typeface="Aktiv Grotesk" panose="020B0504020202020204" pitchFamily="34" charset="0"/>
              </a:rPr>
              <a:t>Rhino.Inside</a:t>
            </a:r>
            <a:r>
              <a:rPr lang="en-US" sz="1000" dirty="0">
                <a:latin typeface="Aktiv Grotesk" panose="020B0504020202020204" pitchFamily="34" charset="0"/>
                <a:ea typeface="Aktiv Grotesk" panose="020B0504020202020204" pitchFamily="34" charset="0"/>
                <a:cs typeface="Aktiv Grotesk" panose="020B0504020202020204" pitchFamily="34" charset="0"/>
              </a:rPr>
              <a:t> approach for Family Creation</a:t>
            </a:r>
          </a:p>
          <a:p>
            <a:pPr lvl="1">
              <a:lnSpc>
                <a:spcPct val="170000"/>
              </a:lnSpc>
              <a:buSzPct val="100000"/>
            </a:pPr>
            <a:r>
              <a:rPr lang="en-US" sz="1000" dirty="0">
                <a:latin typeface="Aktiv Grotesk" panose="020B0504020202020204" pitchFamily="34" charset="0"/>
                <a:ea typeface="Aktiv Grotesk" panose="020B0504020202020204" pitchFamily="34" charset="0"/>
                <a:cs typeface="Aktiv Grotesk" panose="020B0504020202020204" pitchFamily="34" charset="0"/>
              </a:rPr>
              <a:t>Need custom python code in Grasshopper</a:t>
            </a:r>
          </a:p>
          <a:p>
            <a:pPr lvl="1">
              <a:lnSpc>
                <a:spcPct val="170000"/>
              </a:lnSpc>
              <a:buSzPct val="100000"/>
            </a:pPr>
            <a:r>
              <a:rPr lang="en-US" sz="1000" dirty="0">
                <a:latin typeface="Aktiv Grotesk" panose="020B0504020202020204" pitchFamily="34" charset="0"/>
                <a:ea typeface="Aktiv Grotesk" panose="020B0504020202020204" pitchFamily="34" charset="0"/>
                <a:cs typeface="Aktiv Grotesk" panose="020B0504020202020204" pitchFamily="34" charset="0"/>
              </a:rPr>
              <a:t>Short Lived?</a:t>
            </a:r>
          </a:p>
          <a:p>
            <a:pPr marL="171450" indent="-171450">
              <a:lnSpc>
                <a:spcPct val="170000"/>
              </a:lnSpc>
              <a:buSzPct val="100000"/>
              <a:buFont typeface="Arial" panose="020B0604020202020204" pitchFamily="34" charset="0"/>
              <a:buChar char="•"/>
            </a:pPr>
            <a:endParaRPr lang="en-US" sz="1000" dirty="0">
              <a:latin typeface="Aktiv Grotesk" panose="020B0504020202020204" pitchFamily="34" charset="0"/>
              <a:ea typeface="Aktiv Grotesk" panose="020B0504020202020204" pitchFamily="34" charset="0"/>
              <a:cs typeface="Aktiv Grotesk" panose="020B0504020202020204" pitchFamily="34" charset="0"/>
            </a:endParaRPr>
          </a:p>
          <a:p>
            <a:pPr>
              <a:lnSpc>
                <a:spcPct val="170000"/>
              </a:lnSpc>
              <a:buSzPct val="100000"/>
            </a:pPr>
            <a:r>
              <a:rPr lang="en-US" sz="1000" u="sng" dirty="0">
                <a:latin typeface="Aktiv Grotesk" panose="020B0504020202020204" pitchFamily="34" charset="0"/>
                <a:ea typeface="Aktiv Grotesk" panose="020B0504020202020204" pitchFamily="34" charset="0"/>
                <a:cs typeface="Aktiv Grotesk" panose="020B0504020202020204" pitchFamily="34" charset="0"/>
              </a:rPr>
              <a:t>Option 2</a:t>
            </a:r>
          </a:p>
          <a:p>
            <a:pPr marL="171450" indent="-171450">
              <a:lnSpc>
                <a:spcPct val="17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sz="1000" dirty="0">
                <a:latin typeface="Aktiv Grotesk" panose="020B0504020202020204" pitchFamily="34" charset="0"/>
                <a:ea typeface="Aktiv Grotesk" panose="020B0504020202020204" pitchFamily="34" charset="0"/>
                <a:cs typeface="Aktiv Grotesk" panose="020B0504020202020204" pitchFamily="34" charset="0"/>
              </a:rPr>
              <a:t>Use Created Speech to Prompt Notebook to generate usable 3D model</a:t>
            </a:r>
          </a:p>
          <a:p>
            <a:pPr>
              <a:lnSpc>
                <a:spcPct val="170000"/>
              </a:lnSpc>
              <a:buSzPct val="100000"/>
            </a:pPr>
            <a:r>
              <a:rPr lang="en-US" sz="1000" dirty="0">
                <a:latin typeface="Aktiv Grotesk" panose="020B0504020202020204" pitchFamily="34" charset="0"/>
                <a:ea typeface="Aktiv Grotesk" panose="020B0504020202020204" pitchFamily="34" charset="0"/>
                <a:cs typeface="Aktiv Grotesk" panose="020B0504020202020204" pitchFamily="34" charset="0"/>
              </a:rPr>
              <a:t>Rags model? Diffusion Model? </a:t>
            </a:r>
            <a:r>
              <a:rPr lang="en-US" sz="1000" dirty="0" err="1">
                <a:latin typeface="Aktiv Grotesk" panose="020B0504020202020204" pitchFamily="34" charset="0"/>
                <a:ea typeface="Aktiv Grotesk" panose="020B0504020202020204" pitchFamily="34" charset="0"/>
                <a:cs typeface="Aktiv Grotesk" panose="020B0504020202020204" pitchFamily="34" charset="0"/>
              </a:rPr>
              <a:t>Pytorch</a:t>
            </a:r>
            <a:r>
              <a:rPr lang="en-US" sz="1000" dirty="0">
                <a:latin typeface="Aktiv Grotesk" panose="020B0504020202020204" pitchFamily="34" charset="0"/>
                <a:ea typeface="Aktiv Grotesk" panose="020B0504020202020204" pitchFamily="34" charset="0"/>
                <a:cs typeface="Aktiv Grotesk" panose="020B0504020202020204" pitchFamily="34" charset="0"/>
              </a:rPr>
              <a:t> / Python</a:t>
            </a:r>
          </a:p>
          <a:p>
            <a:pPr>
              <a:lnSpc>
                <a:spcPct val="170000"/>
              </a:lnSpc>
              <a:buSzPct val="100000"/>
            </a:pPr>
            <a:r>
              <a:rPr lang="en-US" sz="1000" dirty="0">
                <a:latin typeface="Aktiv Grotesk" panose="020B0504020202020204" pitchFamily="34" charset="0"/>
                <a:ea typeface="Aktiv Grotesk" panose="020B0504020202020204" pitchFamily="34" charset="0"/>
                <a:cs typeface="Aktiv Grotesk" panose="020B0504020202020204" pitchFamily="34" charset="0"/>
              </a:rPr>
              <a:t>More challenging, Yes, but More rewarding</a:t>
            </a:r>
          </a:p>
        </p:txBody>
      </p:sp>
    </p:spTree>
    <p:extLst>
      <p:ext uri="{BB962C8B-B14F-4D97-AF65-F5344CB8AC3E}">
        <p14:creationId xmlns:p14="http://schemas.microsoft.com/office/powerpoint/2010/main" val="16420991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 Medium"/>
                <a:ea typeface="Roboto Mono Medium"/>
                <a:cs typeface="Roboto Mono Medium"/>
                <a:sym typeface="Roboto Mono Medium"/>
              </a:rPr>
              <a:t>Research Question</a:t>
            </a:r>
            <a:endParaRPr>
              <a:latin typeface="Roboto Mono Medium"/>
              <a:ea typeface="Roboto Mono Medium"/>
              <a:cs typeface="Roboto Mono Medium"/>
              <a:sym typeface="Roboto Mono Medium"/>
            </a:endParaRPr>
          </a:p>
        </p:txBody>
      </p:sp>
      <p:sp>
        <p:nvSpPr>
          <p:cNvPr id="61" name="Google Shape;61;p14"/>
          <p:cNvSpPr txBox="1">
            <a:spLocks noGrp="1"/>
          </p:cNvSpPr>
          <p:nvPr>
            <p:ph type="body" idx="1"/>
          </p:nvPr>
        </p:nvSpPr>
        <p:spPr>
          <a:xfrm>
            <a:off x="311700" y="1254350"/>
            <a:ext cx="37827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1"/>
                </a:solidFill>
              </a:rPr>
              <a:t>Feasibility of Machine Learning for Voice-to-Part 3D Printing</a:t>
            </a:r>
            <a:endParaRPr sz="13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u="sng">
                <a:solidFill>
                  <a:schemeClr val="dk1"/>
                </a:solidFill>
              </a:rPr>
              <a:t>Question</a:t>
            </a:r>
            <a:r>
              <a:rPr lang="en" sz="1100">
                <a:solidFill>
                  <a:schemeClr val="dk1"/>
                </a:solidFill>
              </a:rPr>
              <a:t>: Is it possible to apply machine learning to develop a model that can successfully model and prepare a part for 3D printing, using only a human voice prompt?</a:t>
            </a:r>
            <a:endParaRPr sz="1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u="sng">
                <a:solidFill>
                  <a:schemeClr val="dk1"/>
                </a:solidFill>
              </a:rPr>
              <a:t>Objective</a:t>
            </a:r>
            <a:r>
              <a:rPr lang="en" sz="1100">
                <a:solidFill>
                  <a:schemeClr val="dk1"/>
                </a:solidFill>
              </a:rPr>
              <a:t>: To explore the feasibility and practical implementation of a machine learning model that can take a voice prompt, convert it into a 3D model, and prepare it for 3D printing.</a:t>
            </a:r>
            <a:endParaRPr sz="1400"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20000" y="643625"/>
            <a:ext cx="4412300" cy="29452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Roboto Mono"/>
                <a:ea typeface="Roboto Mono"/>
                <a:cs typeface="Roboto Mono"/>
                <a:sym typeface="Roboto Mono"/>
              </a:rPr>
              <a:t>Methodology</a:t>
            </a:r>
            <a:endParaRPr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8" name="Google Shape;68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7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 b="1"/>
              <a:t>Voice to Text Prompt </a:t>
            </a:r>
            <a:endParaRPr b="1"/>
          </a:p>
          <a:p>
            <a:pPr marL="457200" lvl="0" indent="-317182" algn="l" rtl="0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LLM training for successful prompt generation from Voice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b="1"/>
              <a:t>3D Object Generation</a:t>
            </a:r>
            <a:endParaRPr b="1"/>
          </a:p>
          <a:p>
            <a:pPr marL="457200" lvl="0" indent="-317182" algn="l" rtl="0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3D GANS model with a pixel size and space based on 3D printer capabilities</a:t>
            </a:r>
            <a:endParaRPr/>
          </a:p>
          <a:p>
            <a:pPr marL="457200" lvl="0" indent="-317182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[Comfy UI method that’s already been started]</a:t>
            </a:r>
            <a:endParaRPr/>
          </a:p>
          <a:p>
            <a:pPr marL="914400" lvl="1" indent="-297497" algn="l" rtl="0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Gen AI / Existing Models</a:t>
            </a:r>
            <a:endParaRPr/>
          </a:p>
          <a:p>
            <a:pPr marL="457200" lvl="0" indent="-317182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3D Diffusion Model</a:t>
            </a:r>
            <a:endParaRPr/>
          </a:p>
          <a:p>
            <a:pPr marL="914400" lvl="1" indent="-297497" algn="l" rtl="0">
              <a:spcBef>
                <a:spcPts val="0"/>
              </a:spcBef>
              <a:spcAft>
                <a:spcPts val="0"/>
              </a:spcAft>
              <a:buSzPct val="77777"/>
              <a:buChar char="○"/>
            </a:pPr>
            <a:r>
              <a:rPr lang="en" sz="1800"/>
              <a:t>Validate Exported Models (Closed Meshes)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b="1"/>
              <a:t>3D Printing</a:t>
            </a:r>
            <a:endParaRPr>
              <a:solidFill>
                <a:srgbClr val="FF0000"/>
              </a:solidFill>
            </a:endParaRPr>
          </a:p>
          <a:p>
            <a:pPr marL="457200" lvl="0" indent="-317182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>
                <a:solidFill>
                  <a:schemeClr val="dk1"/>
                </a:solidFill>
              </a:rPr>
              <a:t>Integration: Connect the system with 3D printers via REST APIs like OctoPrint.</a:t>
            </a:r>
            <a:endParaRPr>
              <a:solidFill>
                <a:schemeClr val="dk1"/>
              </a:solidFill>
            </a:endParaRPr>
          </a:p>
          <a:p>
            <a:pPr marL="457200" lvl="0" indent="-317182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>
                <a:solidFill>
                  <a:schemeClr val="dk1"/>
                </a:solidFill>
              </a:rPr>
              <a:t>Automation: Automate the file upload and printing initiation process.</a:t>
            </a:r>
            <a:endParaRPr>
              <a:solidFill>
                <a:schemeClr val="dk1"/>
              </a:solidFill>
            </a:endParaRPr>
          </a:p>
          <a:p>
            <a:pPr marL="457200" lvl="0" indent="-317182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>
                <a:solidFill>
                  <a:schemeClr val="dk1"/>
                </a:solidFill>
              </a:rPr>
              <a:t>Evaluation: Ensure reliable and error-free communication with 3D printers.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Roboto Mono"/>
                <a:ea typeface="Roboto Mono"/>
                <a:cs typeface="Roboto Mono"/>
                <a:sym typeface="Roboto Mono"/>
              </a:rPr>
              <a:t>Tech Stack</a:t>
            </a:r>
            <a:endParaRPr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4" name="Google Shape;74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Mono"/>
              <a:buChar char="●"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Python with VSCode / COLAB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ono Light"/>
              <a:buChar char="○"/>
            </a:pPr>
            <a:r>
              <a:rPr lang="en">
                <a:latin typeface="Roboto Mono Light"/>
                <a:ea typeface="Roboto Mono Light"/>
                <a:cs typeface="Roboto Mono Light"/>
                <a:sym typeface="Roboto Mono Light"/>
              </a:rPr>
              <a:t>Used for cleaning data and training the model</a:t>
            </a:r>
            <a:endParaRPr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Mono"/>
              <a:buChar char="●"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ComfyUI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ono Light"/>
              <a:buChar char="○"/>
            </a:pPr>
            <a:r>
              <a:rPr lang="en">
                <a:latin typeface="Roboto Mono Light"/>
                <a:ea typeface="Roboto Mono Light"/>
                <a:cs typeface="Roboto Mono Light"/>
                <a:sym typeface="Roboto Mono Light"/>
              </a:rPr>
              <a:t>Model Generation based on Voice - Text Prompts </a:t>
            </a:r>
            <a:endParaRPr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Mono"/>
              <a:buChar char="●"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Grasshopper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ono Light"/>
              <a:buChar char="○"/>
            </a:pPr>
            <a:r>
              <a:rPr lang="en">
                <a:latin typeface="Roboto Mono Light"/>
                <a:ea typeface="Roboto Mono Light"/>
                <a:cs typeface="Roboto Mono Light"/>
                <a:sym typeface="Roboto Mono Light"/>
              </a:rPr>
              <a:t>Used for generating objects and data for training</a:t>
            </a:r>
            <a:endParaRPr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Mono"/>
              <a:buChar char="●"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Python to Communicate with Printer / GCode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ono Light"/>
              <a:buChar char="○"/>
            </a:pPr>
            <a:r>
              <a:rPr lang="en">
                <a:latin typeface="Roboto Mono Light"/>
                <a:ea typeface="Roboto Mono Light"/>
                <a:cs typeface="Roboto Mono Light"/>
                <a:sym typeface="Roboto Mono Light"/>
              </a:rPr>
              <a:t>3D printing connection and execution </a:t>
            </a:r>
            <a:endParaRPr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Roboto Mono"/>
                <a:ea typeface="Roboto Mono"/>
                <a:cs typeface="Roboto Mono"/>
                <a:sym typeface="Roboto Mono"/>
              </a:rPr>
              <a:t>Milestones</a:t>
            </a:r>
            <a:endParaRPr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80" name="Google Shape;80;p17"/>
          <p:cNvCxnSpPr/>
          <p:nvPr/>
        </p:nvCxnSpPr>
        <p:spPr>
          <a:xfrm rot="10800000" flipH="1">
            <a:off x="293325" y="2569175"/>
            <a:ext cx="8405700" cy="5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1" name="Google Shape;81;p17"/>
          <p:cNvCxnSpPr/>
          <p:nvPr/>
        </p:nvCxnSpPr>
        <p:spPr>
          <a:xfrm rot="10800000">
            <a:off x="293325" y="2488350"/>
            <a:ext cx="0" cy="166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2" name="Google Shape;82;p17"/>
          <p:cNvCxnSpPr/>
          <p:nvPr/>
        </p:nvCxnSpPr>
        <p:spPr>
          <a:xfrm rot="10800000">
            <a:off x="8699025" y="2488350"/>
            <a:ext cx="0" cy="166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3" name="Google Shape;83;p17"/>
          <p:cNvCxnSpPr/>
          <p:nvPr/>
        </p:nvCxnSpPr>
        <p:spPr>
          <a:xfrm rot="10800000">
            <a:off x="7017885" y="2488350"/>
            <a:ext cx="0" cy="166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4" name="Google Shape;84;p17"/>
          <p:cNvCxnSpPr/>
          <p:nvPr/>
        </p:nvCxnSpPr>
        <p:spPr>
          <a:xfrm rot="10800000">
            <a:off x="1974465" y="2488350"/>
            <a:ext cx="0" cy="166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5" name="Google Shape;85;p17"/>
          <p:cNvCxnSpPr/>
          <p:nvPr/>
        </p:nvCxnSpPr>
        <p:spPr>
          <a:xfrm rot="10800000">
            <a:off x="3655605" y="2488350"/>
            <a:ext cx="0" cy="166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6" name="Google Shape;86;p17"/>
          <p:cNvCxnSpPr/>
          <p:nvPr/>
        </p:nvCxnSpPr>
        <p:spPr>
          <a:xfrm rot="10800000">
            <a:off x="5336745" y="2488350"/>
            <a:ext cx="0" cy="166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7" name="Google Shape;87;p17"/>
          <p:cNvSpPr txBox="1"/>
          <p:nvPr/>
        </p:nvSpPr>
        <p:spPr>
          <a:xfrm>
            <a:off x="286210" y="1062000"/>
            <a:ext cx="1670700" cy="6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90000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Week 1: </a:t>
            </a:r>
            <a:endParaRPr sz="1000">
              <a:solidFill>
                <a:srgbClr val="990000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990000"/>
                </a:solidFill>
                <a:latin typeface="Roboto Mono"/>
                <a:ea typeface="Roboto Mono"/>
                <a:cs typeface="Roboto Mono"/>
                <a:sym typeface="Roboto Mono"/>
              </a:rPr>
              <a:t>Research</a:t>
            </a:r>
            <a:endParaRPr sz="700">
              <a:solidFill>
                <a:srgbClr val="99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990000"/>
                </a:solidFill>
                <a:latin typeface="Roboto Mono"/>
                <a:ea typeface="Roboto Mono"/>
                <a:cs typeface="Roboto Mono"/>
                <a:sym typeface="Roboto Mono"/>
              </a:rPr>
              <a:t>Finalize Methodology</a:t>
            </a:r>
            <a:endParaRPr sz="700">
              <a:solidFill>
                <a:srgbClr val="99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88" name="Google Shape;88;p17"/>
          <p:cNvSpPr txBox="1"/>
          <p:nvPr/>
        </p:nvSpPr>
        <p:spPr>
          <a:xfrm>
            <a:off x="1970909" y="1062000"/>
            <a:ext cx="1574400" cy="6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90000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Week 2: </a:t>
            </a:r>
            <a:endParaRPr sz="1000">
              <a:solidFill>
                <a:srgbClr val="990000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990000"/>
                </a:solidFill>
                <a:latin typeface="Roboto Mono"/>
                <a:ea typeface="Roboto Mono"/>
                <a:cs typeface="Roboto Mono"/>
                <a:sym typeface="Roboto Mono"/>
              </a:rPr>
              <a:t>Building initial grasshopper definition for training / Begin Model training for Voice to Text Prompt</a:t>
            </a:r>
            <a:endParaRPr sz="700">
              <a:solidFill>
                <a:srgbClr val="99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89" name="Google Shape;89;p17"/>
          <p:cNvSpPr txBox="1"/>
          <p:nvPr/>
        </p:nvSpPr>
        <p:spPr>
          <a:xfrm>
            <a:off x="3652025" y="1062000"/>
            <a:ext cx="1670700" cy="6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90000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Week 3: </a:t>
            </a:r>
            <a:endParaRPr sz="1000">
              <a:solidFill>
                <a:srgbClr val="990000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990000"/>
                </a:solidFill>
                <a:latin typeface="Roboto Mono"/>
                <a:ea typeface="Roboto Mono"/>
                <a:cs typeface="Roboto Mono"/>
                <a:sym typeface="Roboto Mono"/>
              </a:rPr>
              <a:t>Refining definition and begin collecting dataset</a:t>
            </a:r>
            <a:endParaRPr sz="700">
              <a:solidFill>
                <a:srgbClr val="99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90" name="Google Shape;90;p17"/>
          <p:cNvSpPr txBox="1"/>
          <p:nvPr/>
        </p:nvSpPr>
        <p:spPr>
          <a:xfrm>
            <a:off x="5334985" y="1062000"/>
            <a:ext cx="1622400" cy="6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90000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Week 4: </a:t>
            </a:r>
            <a:endParaRPr sz="1000">
              <a:solidFill>
                <a:srgbClr val="990000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990000"/>
                </a:solidFill>
                <a:latin typeface="Roboto Mono"/>
                <a:ea typeface="Roboto Mono"/>
                <a:cs typeface="Roboto Mono"/>
                <a:sym typeface="Roboto Mono"/>
              </a:rPr>
              <a:t>Initial training and feature optimization</a:t>
            </a:r>
            <a:endParaRPr sz="700">
              <a:solidFill>
                <a:srgbClr val="99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91" name="Google Shape;91;p17"/>
          <p:cNvSpPr txBox="1"/>
          <p:nvPr/>
        </p:nvSpPr>
        <p:spPr>
          <a:xfrm>
            <a:off x="7017900" y="1062000"/>
            <a:ext cx="1670700" cy="6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90000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Week 5: </a:t>
            </a:r>
            <a:endParaRPr sz="1000">
              <a:solidFill>
                <a:srgbClr val="990000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990000"/>
                </a:solidFill>
                <a:latin typeface="Roboto Mono"/>
                <a:ea typeface="Roboto Mono"/>
                <a:cs typeface="Roboto Mono"/>
                <a:sym typeface="Roboto Mono"/>
              </a:rPr>
              <a:t>Finalize features and begin training final dataset</a:t>
            </a:r>
            <a:endParaRPr sz="700">
              <a:solidFill>
                <a:srgbClr val="99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92" name="Google Shape;92;p17"/>
          <p:cNvCxnSpPr/>
          <p:nvPr/>
        </p:nvCxnSpPr>
        <p:spPr>
          <a:xfrm rot="10800000" flipH="1">
            <a:off x="296888" y="4653575"/>
            <a:ext cx="8405700" cy="5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3" name="Google Shape;93;p17"/>
          <p:cNvCxnSpPr/>
          <p:nvPr/>
        </p:nvCxnSpPr>
        <p:spPr>
          <a:xfrm rot="10800000">
            <a:off x="296888" y="4572750"/>
            <a:ext cx="0" cy="166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4" name="Google Shape;94;p17"/>
          <p:cNvCxnSpPr/>
          <p:nvPr/>
        </p:nvCxnSpPr>
        <p:spPr>
          <a:xfrm rot="10800000">
            <a:off x="8702588" y="4572750"/>
            <a:ext cx="0" cy="166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5" name="Google Shape;95;p17"/>
          <p:cNvCxnSpPr/>
          <p:nvPr/>
        </p:nvCxnSpPr>
        <p:spPr>
          <a:xfrm rot="10800000">
            <a:off x="7021448" y="4572750"/>
            <a:ext cx="0" cy="166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6" name="Google Shape;96;p17"/>
          <p:cNvCxnSpPr/>
          <p:nvPr/>
        </p:nvCxnSpPr>
        <p:spPr>
          <a:xfrm rot="10800000">
            <a:off x="1978028" y="4572750"/>
            <a:ext cx="0" cy="166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7" name="Google Shape;97;p17"/>
          <p:cNvCxnSpPr/>
          <p:nvPr/>
        </p:nvCxnSpPr>
        <p:spPr>
          <a:xfrm rot="10800000">
            <a:off x="3659168" y="4572750"/>
            <a:ext cx="0" cy="166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8" name="Google Shape;98;p17"/>
          <p:cNvCxnSpPr/>
          <p:nvPr/>
        </p:nvCxnSpPr>
        <p:spPr>
          <a:xfrm rot="10800000">
            <a:off x="5340308" y="4572750"/>
            <a:ext cx="0" cy="166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9" name="Google Shape;99;p17"/>
          <p:cNvSpPr txBox="1"/>
          <p:nvPr/>
        </p:nvSpPr>
        <p:spPr>
          <a:xfrm>
            <a:off x="286200" y="3045250"/>
            <a:ext cx="1670700" cy="6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90000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Week 6: </a:t>
            </a:r>
            <a:endParaRPr sz="1000">
              <a:solidFill>
                <a:srgbClr val="990000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rgbClr val="990000"/>
                </a:solidFill>
                <a:latin typeface="Roboto Mono"/>
                <a:ea typeface="Roboto Mono"/>
                <a:cs typeface="Roboto Mono"/>
                <a:sym typeface="Roboto Mono"/>
              </a:rPr>
              <a:t>Finish data collection, train model, tune model</a:t>
            </a:r>
            <a:endParaRPr sz="1000">
              <a:solidFill>
                <a:srgbClr val="990000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</p:txBody>
      </p:sp>
      <p:sp>
        <p:nvSpPr>
          <p:cNvPr id="100" name="Google Shape;100;p17"/>
          <p:cNvSpPr txBox="1"/>
          <p:nvPr/>
        </p:nvSpPr>
        <p:spPr>
          <a:xfrm>
            <a:off x="1970900" y="3045250"/>
            <a:ext cx="1670700" cy="6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990000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Week 7: </a:t>
            </a:r>
            <a:endParaRPr sz="1000">
              <a:solidFill>
                <a:srgbClr val="990000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rgbClr val="990000"/>
                </a:solidFill>
                <a:latin typeface="Roboto Mono"/>
                <a:ea typeface="Roboto Mono"/>
                <a:cs typeface="Roboto Mono"/>
                <a:sym typeface="Roboto Mono"/>
              </a:rPr>
              <a:t>Combine with 3D printing</a:t>
            </a:r>
            <a:endParaRPr sz="1000">
              <a:solidFill>
                <a:srgbClr val="990000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</p:txBody>
      </p:sp>
      <p:sp>
        <p:nvSpPr>
          <p:cNvPr id="101" name="Google Shape;101;p17"/>
          <p:cNvSpPr txBox="1"/>
          <p:nvPr/>
        </p:nvSpPr>
        <p:spPr>
          <a:xfrm>
            <a:off x="3652061" y="3045250"/>
            <a:ext cx="1670700" cy="6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990000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Week 8: </a:t>
            </a:r>
            <a:endParaRPr sz="1000">
              <a:solidFill>
                <a:srgbClr val="990000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rgbClr val="990000"/>
                </a:solidFill>
                <a:latin typeface="Roboto Mono"/>
                <a:ea typeface="Roboto Mono"/>
                <a:cs typeface="Roboto Mono"/>
                <a:sym typeface="Roboto Mono"/>
              </a:rPr>
              <a:t>Deployment method for combined AI models</a:t>
            </a:r>
            <a:endParaRPr sz="1000">
              <a:solidFill>
                <a:srgbClr val="990000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</p:txBody>
      </p:sp>
      <p:sp>
        <p:nvSpPr>
          <p:cNvPr id="102" name="Google Shape;102;p17"/>
          <p:cNvSpPr txBox="1"/>
          <p:nvPr/>
        </p:nvSpPr>
        <p:spPr>
          <a:xfrm>
            <a:off x="5334975" y="3045250"/>
            <a:ext cx="1670700" cy="6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990000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Week 9: </a:t>
            </a:r>
            <a:endParaRPr sz="1000">
              <a:solidFill>
                <a:srgbClr val="990000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990000"/>
                </a:solidFill>
                <a:latin typeface="Roboto Mono"/>
                <a:ea typeface="Roboto Mono"/>
                <a:cs typeface="Roboto Mono"/>
                <a:sym typeface="Roboto Mono"/>
              </a:rPr>
              <a:t>Final Touch ups</a:t>
            </a:r>
            <a:endParaRPr sz="700">
              <a:solidFill>
                <a:srgbClr val="99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rgbClr val="990000"/>
                </a:solidFill>
                <a:latin typeface="Roboto Mono"/>
                <a:ea typeface="Roboto Mono"/>
                <a:cs typeface="Roboto Mono"/>
                <a:sym typeface="Roboto Mono"/>
              </a:rPr>
              <a:t>Creating presentations drawings</a:t>
            </a:r>
            <a:endParaRPr sz="1000">
              <a:solidFill>
                <a:srgbClr val="990000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</p:txBody>
      </p:sp>
      <p:sp>
        <p:nvSpPr>
          <p:cNvPr id="103" name="Google Shape;103;p17"/>
          <p:cNvSpPr txBox="1"/>
          <p:nvPr/>
        </p:nvSpPr>
        <p:spPr>
          <a:xfrm>
            <a:off x="7017900" y="3045250"/>
            <a:ext cx="1670700" cy="6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990000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Week 10: </a:t>
            </a:r>
            <a:endParaRPr sz="1000">
              <a:solidFill>
                <a:srgbClr val="990000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rgbClr val="990000"/>
                </a:solidFill>
                <a:latin typeface="Roboto Mono"/>
                <a:ea typeface="Roboto Mono"/>
                <a:cs typeface="Roboto Mono"/>
                <a:sym typeface="Roboto Mono"/>
              </a:rPr>
              <a:t>Presentation Week</a:t>
            </a:r>
            <a:endParaRPr sz="1000">
              <a:solidFill>
                <a:srgbClr val="990000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</p:txBody>
      </p:sp>
      <p:sp>
        <p:nvSpPr>
          <p:cNvPr id="104" name="Google Shape;104;p17"/>
          <p:cNvSpPr txBox="1"/>
          <p:nvPr/>
        </p:nvSpPr>
        <p:spPr>
          <a:xfrm>
            <a:off x="287985" y="1744800"/>
            <a:ext cx="1670700" cy="6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8761D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Week 1: </a:t>
            </a:r>
            <a:endParaRPr sz="1000">
              <a:solidFill>
                <a:srgbClr val="38761D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solidFill>
                <a:srgbClr val="38761D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1972684" y="1744800"/>
            <a:ext cx="1574400" cy="6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8761D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Week 2: </a:t>
            </a:r>
            <a:endParaRPr sz="1000">
              <a:solidFill>
                <a:srgbClr val="38761D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solidFill>
                <a:srgbClr val="38761D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6" name="Google Shape;106;p17"/>
          <p:cNvSpPr txBox="1"/>
          <p:nvPr/>
        </p:nvSpPr>
        <p:spPr>
          <a:xfrm>
            <a:off x="3653800" y="1744800"/>
            <a:ext cx="1670700" cy="6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8761D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Week 3: </a:t>
            </a:r>
            <a:endParaRPr sz="1000">
              <a:solidFill>
                <a:srgbClr val="38761D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solidFill>
                <a:srgbClr val="38761D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7" name="Google Shape;107;p17"/>
          <p:cNvSpPr txBox="1"/>
          <p:nvPr/>
        </p:nvSpPr>
        <p:spPr>
          <a:xfrm>
            <a:off x="5336760" y="1744800"/>
            <a:ext cx="1622400" cy="6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8761D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Week 4: </a:t>
            </a:r>
            <a:endParaRPr sz="700">
              <a:solidFill>
                <a:srgbClr val="38761D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8" name="Google Shape;108;p17"/>
          <p:cNvSpPr txBox="1"/>
          <p:nvPr/>
        </p:nvSpPr>
        <p:spPr>
          <a:xfrm>
            <a:off x="7019685" y="1744800"/>
            <a:ext cx="1670700" cy="6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8761D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Week 5:</a:t>
            </a:r>
            <a:endParaRPr sz="1000">
              <a:solidFill>
                <a:srgbClr val="38761D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38761D"/>
                </a:solidFill>
                <a:latin typeface="Roboto Mono"/>
                <a:ea typeface="Roboto Mono"/>
                <a:cs typeface="Roboto Mono"/>
                <a:sym typeface="Roboto Mono"/>
              </a:rPr>
              <a:t>Begin 3D model outputs / Validate model for print</a:t>
            </a:r>
            <a:endParaRPr sz="400">
              <a:solidFill>
                <a:srgbClr val="38761D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9" name="Google Shape;109;p17"/>
          <p:cNvSpPr txBox="1"/>
          <p:nvPr/>
        </p:nvSpPr>
        <p:spPr>
          <a:xfrm>
            <a:off x="287975" y="3728050"/>
            <a:ext cx="1670700" cy="6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8761D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Week 6:</a:t>
            </a:r>
            <a:endParaRPr sz="1000">
              <a:solidFill>
                <a:srgbClr val="38761D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38761D"/>
                </a:solidFill>
                <a:latin typeface="Roboto Mono"/>
                <a:ea typeface="Roboto Mono"/>
                <a:cs typeface="Roboto Mono"/>
                <a:sym typeface="Roboto Mono"/>
              </a:rPr>
              <a:t>Begin printing tests (manual process) </a:t>
            </a:r>
            <a:endParaRPr sz="700">
              <a:solidFill>
                <a:srgbClr val="38761D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0" name="Google Shape;110;p17"/>
          <p:cNvSpPr txBox="1"/>
          <p:nvPr/>
        </p:nvSpPr>
        <p:spPr>
          <a:xfrm>
            <a:off x="1972675" y="3728050"/>
            <a:ext cx="1670700" cy="6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8761D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Week 7:</a:t>
            </a:r>
            <a:endParaRPr sz="1000">
              <a:solidFill>
                <a:srgbClr val="38761D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38761D"/>
                </a:solidFill>
                <a:latin typeface="Roboto Mono"/>
                <a:ea typeface="Roboto Mono"/>
                <a:cs typeface="Roboto Mono"/>
                <a:sym typeface="Roboto Mono"/>
              </a:rPr>
              <a:t>Continue Test Prints / Begin printer communication stack</a:t>
            </a:r>
            <a:endParaRPr sz="700">
              <a:solidFill>
                <a:srgbClr val="38761D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1" name="Google Shape;111;p17"/>
          <p:cNvSpPr txBox="1"/>
          <p:nvPr/>
        </p:nvSpPr>
        <p:spPr>
          <a:xfrm>
            <a:off x="3653836" y="3728050"/>
            <a:ext cx="1670700" cy="6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8761D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Week 8:</a:t>
            </a:r>
            <a:endParaRPr sz="1000">
              <a:solidFill>
                <a:srgbClr val="38761D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38761D"/>
                </a:solidFill>
                <a:latin typeface="Roboto Mono"/>
                <a:ea typeface="Roboto Mono"/>
                <a:cs typeface="Roboto Mono"/>
                <a:sym typeface="Roboto Mono"/>
              </a:rPr>
              <a:t>Print Via Machine Communication (Preliminary) </a:t>
            </a:r>
            <a:endParaRPr sz="700">
              <a:solidFill>
                <a:srgbClr val="38761D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2" name="Google Shape;112;p17"/>
          <p:cNvSpPr txBox="1"/>
          <p:nvPr/>
        </p:nvSpPr>
        <p:spPr>
          <a:xfrm>
            <a:off x="5336750" y="3728050"/>
            <a:ext cx="1670700" cy="6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8761D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Week 9:</a:t>
            </a:r>
            <a:endParaRPr sz="1000">
              <a:solidFill>
                <a:srgbClr val="38761D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38761D"/>
                </a:solidFill>
                <a:latin typeface="Roboto Mono"/>
                <a:ea typeface="Roboto Mono"/>
                <a:cs typeface="Roboto Mono"/>
                <a:sym typeface="Roboto Mono"/>
              </a:rPr>
              <a:t>Successful Printing via model with no interaction</a:t>
            </a:r>
            <a:endParaRPr sz="700">
              <a:solidFill>
                <a:srgbClr val="38761D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3" name="Google Shape;113;p17"/>
          <p:cNvSpPr txBox="1"/>
          <p:nvPr/>
        </p:nvSpPr>
        <p:spPr>
          <a:xfrm>
            <a:off x="7019675" y="3728050"/>
            <a:ext cx="1670700" cy="6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8761D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Week 10:</a:t>
            </a:r>
            <a:endParaRPr sz="1000">
              <a:solidFill>
                <a:srgbClr val="38761D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rgbClr val="38761D"/>
                </a:solidFill>
                <a:latin typeface="Roboto Mono"/>
                <a:ea typeface="Roboto Mono"/>
                <a:cs typeface="Roboto Mono"/>
                <a:sym typeface="Roboto Mono"/>
              </a:rPr>
              <a:t>Successful Printing via model with no interaction</a:t>
            </a:r>
            <a:endParaRPr sz="1000">
              <a:solidFill>
                <a:srgbClr val="38761D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4" name="Google Shape;114;p17"/>
          <p:cNvSpPr txBox="1"/>
          <p:nvPr/>
        </p:nvSpPr>
        <p:spPr>
          <a:xfrm>
            <a:off x="2740325" y="489875"/>
            <a:ext cx="2357700" cy="44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90000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PROMPT / OBJECT GENERATION</a:t>
            </a:r>
            <a:endParaRPr sz="1000">
              <a:solidFill>
                <a:srgbClr val="990000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8761D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3D PRINTING</a:t>
            </a:r>
            <a:endParaRPr sz="1000">
              <a:solidFill>
                <a:srgbClr val="38761D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Roboto Mono"/>
                <a:ea typeface="Roboto Mono"/>
                <a:cs typeface="Roboto Mono"/>
                <a:sym typeface="Roboto Mono"/>
              </a:rPr>
              <a:t>EXTRA / FEEDBACK</a:t>
            </a:r>
            <a:endParaRPr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0" name="Google Shape;120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7500" lnSpcReduction="20000"/>
          </a:bodyPr>
          <a:lstStyle/>
          <a:p>
            <a:pPr marL="457200" lvl="0" indent="-317182" algn="l" rtl="0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LLM may be challenging because of quantities </a:t>
            </a:r>
            <a:endParaRPr/>
          </a:p>
          <a:p>
            <a:pPr marL="914400" lvl="1" indent="-297497" algn="l" rtl="0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Valid geometry generation (focus in beginning) </a:t>
            </a:r>
            <a:endParaRPr/>
          </a:p>
          <a:p>
            <a:pPr marL="914400" lvl="1" indent="-297497" algn="l" rtl="0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Start with primitives for training (Grasshopper?)</a:t>
            </a:r>
            <a:endParaRPr/>
          </a:p>
          <a:p>
            <a:pPr marL="457200" lvl="0" indent="-317182" algn="l" rtl="0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Begin with parametric grasshopper model of chair </a:t>
            </a:r>
            <a:endParaRPr/>
          </a:p>
          <a:p>
            <a:pPr marL="914400" lvl="1" indent="-297497" algn="l" rtl="0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Inputs would be dimensions for prompt generation </a:t>
            </a:r>
            <a:endParaRPr/>
          </a:p>
          <a:p>
            <a:pPr marL="457200" lvl="0" indent="-317182" algn="l" rtl="0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Scale will be a challenge 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Which model to train / sensitive for dimensions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	Simple model to start where dimensions are only variant (find out if numbers will be a problem) 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Possible pivot 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	Voice to text to Revit Families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1D1C1D"/>
                </a:solidFill>
                <a:highlight>
                  <a:srgbClr val="F8F8F8"/>
                </a:highlight>
              </a:rPr>
              <a:t>Text to geometry to gcode</a:t>
            </a:r>
            <a:endParaRPr sz="1150">
              <a:solidFill>
                <a:srgbClr val="1D1C1D"/>
              </a:solidFill>
              <a:highlight>
                <a:srgbClr val="F8F8F8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1D1C1D"/>
                </a:solidFill>
                <a:highlight>
                  <a:srgbClr val="F8F8F8"/>
                </a:highlight>
              </a:rPr>
              <a:t>task1 ) figure out whichg gen model is sensitive to dimensions</a:t>
            </a:r>
            <a:endParaRPr sz="1150">
              <a:solidFill>
                <a:srgbClr val="1D1C1D"/>
              </a:solidFill>
              <a:highlight>
                <a:srgbClr val="F8F8F8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150">
                <a:solidFill>
                  <a:srgbClr val="1D1C1D"/>
                </a:solidFill>
                <a:highlight>
                  <a:srgbClr val="F8F8F8"/>
                </a:highlight>
              </a:rPr>
              <a:t>task2 ) pivot to revit text to family if no solution found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909CA7-0139-4ECD-8E67-7090D7175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0"/>
            <a:ext cx="1669500" cy="526192"/>
          </a:xfrm>
        </p:spPr>
        <p:txBody>
          <a:bodyPr>
            <a:normAutofit/>
          </a:bodyPr>
          <a:lstStyle/>
          <a:p>
            <a:r>
              <a:rPr lang="en-US" sz="1600" u="sng" dirty="0"/>
              <a:t>Week 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ADB650-BE67-FD52-A202-8E44CA66CF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5984" y="2864693"/>
            <a:ext cx="7310430" cy="1576293"/>
          </a:xfrm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sz="1400" u="sng" dirty="0"/>
              <a:t>Next Steps (Gabriella):</a:t>
            </a:r>
            <a:endParaRPr lang="en-US" sz="1400" dirty="0"/>
          </a:p>
          <a:p>
            <a:r>
              <a:rPr lang="en-US" sz="1400" dirty="0"/>
              <a:t>start the pivot to plan B: AIUI speech to instruction for </a:t>
            </a:r>
            <a:r>
              <a:rPr lang="en-US" sz="1400" dirty="0" err="1"/>
              <a:t>revit</a:t>
            </a:r>
            <a:r>
              <a:rPr lang="en-US" sz="1400" dirty="0"/>
              <a:t> or similar</a:t>
            </a:r>
          </a:p>
          <a:p>
            <a:r>
              <a:rPr lang="en-US" sz="1400" dirty="0"/>
              <a:t>break down the tech stack and work at opposite ends to develop compatible tooling (probably interface with </a:t>
            </a:r>
            <a:r>
              <a:rPr lang="en-US" sz="1400" dirty="0" err="1"/>
              <a:t>Rhino.Inside</a:t>
            </a:r>
            <a:r>
              <a:rPr lang="en-US" sz="1400" dirty="0"/>
              <a:t>)</a:t>
            </a:r>
          </a:p>
          <a:p>
            <a:r>
              <a:rPr lang="en-US" sz="1400" dirty="0"/>
              <a:t>Focus on one family as a PoC</a:t>
            </a:r>
          </a:p>
          <a:p>
            <a:endParaRPr lang="en-US" sz="1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CFDB12-5FA2-3F94-60AA-8FA45B85C5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156" y="975930"/>
            <a:ext cx="3197780" cy="15669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7337B1B-8097-5253-0832-8EC4630E8E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1556" y="975930"/>
            <a:ext cx="3622922" cy="1566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3324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909CA7-0139-4ECD-8E67-7090D7175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0"/>
            <a:ext cx="2888700" cy="463826"/>
          </a:xfrm>
        </p:spPr>
        <p:txBody>
          <a:bodyPr>
            <a:normAutofit/>
          </a:bodyPr>
          <a:lstStyle/>
          <a:p>
            <a:r>
              <a:rPr lang="en-US" sz="1600" u="sng" dirty="0"/>
              <a:t>Next Steps / Tasks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ADB650-BE67-FD52-A202-8E44CA66CF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881" y="865722"/>
            <a:ext cx="3740152" cy="2261141"/>
          </a:xfrm>
        </p:spPr>
        <p:txBody>
          <a:bodyPr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000" u="sng" dirty="0"/>
              <a:t>Dom Tasks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00" dirty="0"/>
              <a:t>Speech-to-Text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000" dirty="0"/>
              <a:t>Create Working </a:t>
            </a:r>
            <a:r>
              <a:rPr lang="en-US" sz="1000" dirty="0" err="1"/>
              <a:t>Colab</a:t>
            </a:r>
            <a:r>
              <a:rPr lang="en-US" sz="1000" dirty="0"/>
              <a:t> Notebook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000" dirty="0"/>
              <a:t>Audio File to Text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000" dirty="0"/>
              <a:t>Recording to Text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000" dirty="0"/>
              <a:t>Text to Usable Variables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00" dirty="0"/>
              <a:t>GH Definition of Table for Revit Inside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000" dirty="0"/>
              <a:t>Focus on Table then merge with Inside approach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00" dirty="0"/>
              <a:t>Variables from Notebook to GH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000" dirty="0"/>
              <a:t>Python component in grasshopper?? 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0A3A8106-E5B5-E7B8-054B-4B7DC9C53165}"/>
              </a:ext>
            </a:extLst>
          </p:cNvPr>
          <p:cNvSpPr txBox="1">
            <a:spLocks/>
          </p:cNvSpPr>
          <p:nvPr/>
        </p:nvSpPr>
        <p:spPr>
          <a:xfrm>
            <a:off x="4763832" y="865723"/>
            <a:ext cx="3740152" cy="1528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sz="1000" u="sng" dirty="0"/>
              <a:t>James Tasks</a:t>
            </a:r>
            <a:endParaRPr lang="en-US" sz="10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000" dirty="0"/>
              <a:t>Revit API research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000" dirty="0"/>
              <a:t>best approach for family creation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00" dirty="0"/>
              <a:t>Begin Revit Inside Approach in GH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000" dirty="0"/>
              <a:t>will merge with Table creation later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00" dirty="0"/>
              <a:t>3D Object Generation possibility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000" dirty="0"/>
              <a:t>Exploration / Early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91977316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Metadata/LabelInfo.xml><?xml version="1.0" encoding="utf-8"?>
<clbl:labelList xmlns:clbl="http://schemas.microsoft.com/office/2020/mipLabelMetadata">
  <clbl:label id="{caadbe96-024e-4f67-82ec-fb28ff53d16d}" enabled="0" method="" siteId="{caadbe96-024e-4f67-82ec-fb28ff53d16d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73</TotalTime>
  <Words>1055</Words>
  <Application>Microsoft Office PowerPoint</Application>
  <PresentationFormat>On-screen Show (16:9)</PresentationFormat>
  <Paragraphs>169</Paragraphs>
  <Slides>14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Roboto Mono Medium</vt:lpstr>
      <vt:lpstr>Roboto Mono</vt:lpstr>
      <vt:lpstr>Roboto Mono Light</vt:lpstr>
      <vt:lpstr>Courier New</vt:lpstr>
      <vt:lpstr>Arial</vt:lpstr>
      <vt:lpstr>Aktiv Grotesk</vt:lpstr>
      <vt:lpstr>Roboto Mono SemiBold</vt:lpstr>
      <vt:lpstr>Simple Light</vt:lpstr>
      <vt:lpstr>GENERATIVE AI FOR 3D PRINTING</vt:lpstr>
      <vt:lpstr>Research Question</vt:lpstr>
      <vt:lpstr>Methodology</vt:lpstr>
      <vt:lpstr>Tech Stack</vt:lpstr>
      <vt:lpstr>Milestones</vt:lpstr>
      <vt:lpstr>EXTRA / FEEDBACK</vt:lpstr>
      <vt:lpstr>PowerPoint Presentation</vt:lpstr>
      <vt:lpstr>Week 1</vt:lpstr>
      <vt:lpstr>Next Steps / Tasks</vt:lpstr>
      <vt:lpstr>Dom Progress</vt:lpstr>
      <vt:lpstr>Dom Progress</vt:lpstr>
      <vt:lpstr>James Progress</vt:lpstr>
      <vt:lpstr>James Progress</vt:lpstr>
      <vt:lpstr>Week 2 / 3 Recap &amp; Next Steps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James Foo</cp:lastModifiedBy>
  <cp:revision>2</cp:revision>
  <dcterms:modified xsi:type="dcterms:W3CDTF">2024-07-25T02:59:40Z</dcterms:modified>
</cp:coreProperties>
</file>